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61" r:id="rId2"/>
    <p:sldId id="259" r:id="rId3"/>
    <p:sldId id="296" r:id="rId4"/>
    <p:sldId id="283" r:id="rId5"/>
    <p:sldId id="339" r:id="rId6"/>
    <p:sldId id="340" r:id="rId7"/>
    <p:sldId id="341" r:id="rId8"/>
    <p:sldId id="342" r:id="rId9"/>
    <p:sldId id="343" r:id="rId10"/>
    <p:sldId id="284" r:id="rId11"/>
    <p:sldId id="344" r:id="rId12"/>
    <p:sldId id="346" r:id="rId13"/>
    <p:sldId id="345" r:id="rId14"/>
    <p:sldId id="347" r:id="rId15"/>
    <p:sldId id="348" r:id="rId16"/>
    <p:sldId id="349" r:id="rId17"/>
    <p:sldId id="350" r:id="rId18"/>
    <p:sldId id="351" r:id="rId19"/>
    <p:sldId id="357" r:id="rId20"/>
    <p:sldId id="352" r:id="rId21"/>
    <p:sldId id="366" r:id="rId22"/>
    <p:sldId id="362" r:id="rId23"/>
    <p:sldId id="365" r:id="rId24"/>
    <p:sldId id="363" r:id="rId25"/>
    <p:sldId id="364" r:id="rId26"/>
    <p:sldId id="359" r:id="rId27"/>
    <p:sldId id="358" r:id="rId28"/>
    <p:sldId id="368" r:id="rId29"/>
    <p:sldId id="360" r:id="rId30"/>
    <p:sldId id="361" r:id="rId31"/>
    <p:sldId id="369" r:id="rId32"/>
    <p:sldId id="371" r:id="rId33"/>
    <p:sldId id="373" r:id="rId34"/>
    <p:sldId id="374" r:id="rId35"/>
    <p:sldId id="375" r:id="rId36"/>
    <p:sldId id="370" r:id="rId37"/>
    <p:sldId id="377" r:id="rId38"/>
    <p:sldId id="378" r:id="rId39"/>
    <p:sldId id="380" r:id="rId40"/>
    <p:sldId id="381" r:id="rId41"/>
    <p:sldId id="379" r:id="rId42"/>
    <p:sldId id="383" r:id="rId43"/>
    <p:sldId id="382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27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903"/>
    <a:srgbClr val="FFC001"/>
    <a:srgbClr val="D1D7E1"/>
    <a:srgbClr val="0FB493"/>
    <a:srgbClr val="619428"/>
    <a:srgbClr val="01BAF9"/>
    <a:srgbClr val="8FC74D"/>
    <a:srgbClr val="01BAF8"/>
    <a:srgbClr val="4F81BD"/>
    <a:srgbClr val="9AA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/>
    <p:restoredTop sz="95455"/>
  </p:normalViewPr>
  <p:slideViewPr>
    <p:cSldViewPr>
      <p:cViewPr varScale="1">
        <p:scale>
          <a:sx n="114" d="100"/>
          <a:sy n="114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2019/3/20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75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61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2</a:t>
            </a:r>
            <a:r>
              <a:rPr kumimoji="1" lang="zh-CN" altLang="en-US" dirty="0"/>
              <a:t> 线性表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325975" y="1238429"/>
            <a:ext cx="8129285" cy="1254467"/>
            <a:chOff x="325975" y="1238429"/>
            <a:chExt cx="8129285" cy="1254467"/>
          </a:xfrm>
        </p:grpSpPr>
        <p:sp>
          <p:nvSpPr>
            <p:cNvPr id="13" name="文本框 12"/>
            <p:cNvSpPr txBox="1"/>
            <p:nvPr/>
          </p:nvSpPr>
          <p:spPr>
            <a:xfrm>
              <a:off x="325975" y="1388608"/>
              <a:ext cx="17835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线性表的顺序存储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1979712" y="1238429"/>
              <a:ext cx="0" cy="125446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109559" y="1268760"/>
              <a:ext cx="6345701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将线性表中的所有元素按照其逻辑顺序</a:t>
              </a:r>
              <a:r>
                <a:rPr kumimoji="1"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依次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存储到计算机存储器中的从</a:t>
              </a:r>
              <a:r>
                <a:rPr kumimoji="1"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指定存储位置开始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的一块</a:t>
              </a:r>
              <a:r>
                <a:rPr kumimoji="1"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连续的存储空间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75" y="2924944"/>
            <a:ext cx="4601790" cy="345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圆角矩形标注 17"/>
          <p:cNvSpPr/>
          <p:nvPr/>
        </p:nvSpPr>
        <p:spPr>
          <a:xfrm>
            <a:off x="6405359" y="3429000"/>
            <a:ext cx="1800200" cy="573588"/>
          </a:xfrm>
          <a:prstGeom prst="wedgeRoundRectCallout">
            <a:avLst>
              <a:gd name="adj1" fmla="val -187639"/>
              <a:gd name="adj2" fmla="val -211068"/>
              <a:gd name="adj3" fmla="val 16667"/>
            </a:avLst>
          </a:prstGeom>
          <a:solidFill>
            <a:srgbClr val="01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数组</a:t>
            </a:r>
          </a:p>
        </p:txBody>
      </p:sp>
    </p:spTree>
    <p:extLst>
      <p:ext uri="{BB962C8B-B14F-4D97-AF65-F5344CB8AC3E}">
        <p14:creationId xmlns:p14="http://schemas.microsoft.com/office/powerpoint/2010/main" val="19050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571820" y="1124744"/>
            <a:ext cx="6789067" cy="986864"/>
            <a:chOff x="571820" y="1124744"/>
            <a:chExt cx="6789067" cy="9868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20" y="1124744"/>
              <a:ext cx="1172443" cy="9868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44263" y="1356566"/>
              <a:ext cx="56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EC874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实现顺序存储，要解决哪些问题？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323528" y="2751325"/>
            <a:ext cx="4176464" cy="2880320"/>
            <a:chOff x="323528" y="2751325"/>
            <a:chExt cx="4176464" cy="2880320"/>
          </a:xfrm>
        </p:grpSpPr>
        <p:grpSp>
          <p:nvGrpSpPr>
            <p:cNvPr id="19" name="Group 27"/>
            <p:cNvGrpSpPr/>
            <p:nvPr/>
          </p:nvGrpSpPr>
          <p:grpSpPr>
            <a:xfrm>
              <a:off x="404534" y="4920340"/>
              <a:ext cx="628646" cy="604967"/>
              <a:chOff x="862657" y="4985873"/>
              <a:chExt cx="923827" cy="923827"/>
            </a:xfrm>
          </p:grpSpPr>
          <p:sp>
            <p:nvSpPr>
              <p:cNvPr id="20" name="Oval 28"/>
              <p:cNvSpPr/>
              <p:nvPr/>
            </p:nvSpPr>
            <p:spPr>
              <a:xfrm>
                <a:off x="862657" y="4985873"/>
                <a:ext cx="923827" cy="923827"/>
              </a:xfrm>
              <a:prstGeom prst="ellipse">
                <a:avLst/>
              </a:prstGeom>
              <a:solidFill>
                <a:srgbClr val="02B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id-ID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AutoShape 32"/>
              <p:cNvSpPr>
                <a:spLocks/>
              </p:cNvSpPr>
              <p:nvPr/>
            </p:nvSpPr>
            <p:spPr bwMode="auto">
              <a:xfrm>
                <a:off x="1110299" y="5259578"/>
                <a:ext cx="427810" cy="374425"/>
              </a:xfrm>
              <a:custGeom>
                <a:avLst/>
                <a:gdLst>
                  <a:gd name="T0" fmla="+- 0 10800 108"/>
                  <a:gd name="T1" fmla="*/ T0 w 21384"/>
                  <a:gd name="T2" fmla="*/ 10800 h 21600"/>
                  <a:gd name="T3" fmla="+- 0 10800 108"/>
                  <a:gd name="T4" fmla="*/ T3 w 21384"/>
                  <a:gd name="T5" fmla="*/ 10800 h 21600"/>
                  <a:gd name="T6" fmla="+- 0 10800 108"/>
                  <a:gd name="T7" fmla="*/ T6 w 21384"/>
                  <a:gd name="T8" fmla="*/ 10800 h 21600"/>
                  <a:gd name="T9" fmla="+- 0 10800 108"/>
                  <a:gd name="T10" fmla="*/ T9 w 21384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84" h="21600">
                    <a:moveTo>
                      <a:pt x="18710" y="9257"/>
                    </a:moveTo>
                    <a:lnTo>
                      <a:pt x="16706" y="7714"/>
                    </a:lnTo>
                    <a:lnTo>
                      <a:pt x="16706" y="20057"/>
                    </a:lnTo>
                    <a:lnTo>
                      <a:pt x="4677" y="20057"/>
                    </a:lnTo>
                    <a:lnTo>
                      <a:pt x="4677" y="7714"/>
                    </a:lnTo>
                    <a:lnTo>
                      <a:pt x="2673" y="9257"/>
                    </a:lnTo>
                    <a:lnTo>
                      <a:pt x="1336" y="4628"/>
                    </a:lnTo>
                    <a:lnTo>
                      <a:pt x="4677" y="1542"/>
                    </a:lnTo>
                    <a:lnTo>
                      <a:pt x="7468" y="1542"/>
                    </a:lnTo>
                    <a:cubicBezTo>
                      <a:pt x="7841" y="2871"/>
                      <a:pt x="9136" y="3857"/>
                      <a:pt x="10691" y="3857"/>
                    </a:cubicBezTo>
                    <a:cubicBezTo>
                      <a:pt x="12247" y="3857"/>
                      <a:pt x="13542" y="2871"/>
                      <a:pt x="13915" y="1542"/>
                    </a:cubicBezTo>
                    <a:lnTo>
                      <a:pt x="16706" y="1542"/>
                    </a:lnTo>
                    <a:lnTo>
                      <a:pt x="20047" y="4628"/>
                    </a:lnTo>
                    <a:cubicBezTo>
                      <a:pt x="20047" y="4628"/>
                      <a:pt x="18710" y="9257"/>
                      <a:pt x="18710" y="9257"/>
                    </a:cubicBezTo>
                    <a:close/>
                    <a:moveTo>
                      <a:pt x="13200" y="1542"/>
                    </a:moveTo>
                    <a:cubicBezTo>
                      <a:pt x="12831" y="2438"/>
                      <a:pt x="11852" y="3085"/>
                      <a:pt x="10691" y="3085"/>
                    </a:cubicBezTo>
                    <a:cubicBezTo>
                      <a:pt x="9531" y="3085"/>
                      <a:pt x="8552" y="2438"/>
                      <a:pt x="8183" y="1542"/>
                    </a:cubicBezTo>
                    <a:cubicBezTo>
                      <a:pt x="8183" y="1542"/>
                      <a:pt x="13200" y="1542"/>
                      <a:pt x="13200" y="1542"/>
                    </a:cubicBezTo>
                    <a:close/>
                    <a:moveTo>
                      <a:pt x="20882" y="3423"/>
                    </a:moveTo>
                    <a:lnTo>
                      <a:pt x="17541" y="338"/>
                    </a:lnTo>
                    <a:cubicBezTo>
                      <a:pt x="17303" y="119"/>
                      <a:pt x="17009" y="0"/>
                      <a:pt x="16706" y="0"/>
                    </a:cubicBezTo>
                    <a:lnTo>
                      <a:pt x="4677" y="0"/>
                    </a:lnTo>
                    <a:cubicBezTo>
                      <a:pt x="4374" y="0"/>
                      <a:pt x="4080" y="119"/>
                      <a:pt x="3842" y="338"/>
                    </a:cubicBezTo>
                    <a:lnTo>
                      <a:pt x="501" y="3423"/>
                    </a:lnTo>
                    <a:cubicBezTo>
                      <a:pt x="64" y="3827"/>
                      <a:pt x="-108" y="4503"/>
                      <a:pt x="68" y="5116"/>
                    </a:cubicBezTo>
                    <a:lnTo>
                      <a:pt x="1405" y="9745"/>
                    </a:lnTo>
                    <a:cubicBezTo>
                      <a:pt x="1537" y="10201"/>
                      <a:pt x="1845" y="10560"/>
                      <a:pt x="2239" y="10716"/>
                    </a:cubicBezTo>
                    <a:cubicBezTo>
                      <a:pt x="2380" y="10772"/>
                      <a:pt x="2527" y="10800"/>
                      <a:pt x="2673" y="10800"/>
                    </a:cubicBezTo>
                    <a:cubicBezTo>
                      <a:pt x="2905" y="10800"/>
                      <a:pt x="3136" y="10729"/>
                      <a:pt x="3341" y="10593"/>
                    </a:cubicBezTo>
                    <a:lnTo>
                      <a:pt x="3341" y="20057"/>
                    </a:lnTo>
                    <a:cubicBezTo>
                      <a:pt x="3341" y="20908"/>
                      <a:pt x="3940" y="21600"/>
                      <a:pt x="4677" y="21600"/>
                    </a:cubicBezTo>
                    <a:lnTo>
                      <a:pt x="16706" y="21600"/>
                    </a:lnTo>
                    <a:cubicBezTo>
                      <a:pt x="17443" y="21600"/>
                      <a:pt x="18042" y="20908"/>
                      <a:pt x="18042" y="20057"/>
                    </a:cubicBezTo>
                    <a:lnTo>
                      <a:pt x="18042" y="10593"/>
                    </a:lnTo>
                    <a:cubicBezTo>
                      <a:pt x="18247" y="10729"/>
                      <a:pt x="18478" y="10800"/>
                      <a:pt x="18710" y="10800"/>
                    </a:cubicBezTo>
                    <a:cubicBezTo>
                      <a:pt x="18856" y="10800"/>
                      <a:pt x="19002" y="10772"/>
                      <a:pt x="19144" y="10716"/>
                    </a:cubicBezTo>
                    <a:cubicBezTo>
                      <a:pt x="19538" y="10560"/>
                      <a:pt x="19846" y="10201"/>
                      <a:pt x="19978" y="9745"/>
                    </a:cubicBezTo>
                    <a:lnTo>
                      <a:pt x="21315" y="5116"/>
                    </a:lnTo>
                    <a:cubicBezTo>
                      <a:pt x="21491" y="4503"/>
                      <a:pt x="21319" y="3827"/>
                      <a:pt x="20882" y="342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  <p:grpSp>
          <p:nvGrpSpPr>
            <p:cNvPr id="22" name="Group 30"/>
            <p:cNvGrpSpPr/>
            <p:nvPr/>
          </p:nvGrpSpPr>
          <p:grpSpPr>
            <a:xfrm>
              <a:off x="395536" y="3857385"/>
              <a:ext cx="628646" cy="604967"/>
              <a:chOff x="862657" y="3679532"/>
              <a:chExt cx="923827" cy="923827"/>
            </a:xfrm>
          </p:grpSpPr>
          <p:sp>
            <p:nvSpPr>
              <p:cNvPr id="23" name="Oval 31"/>
              <p:cNvSpPr/>
              <p:nvPr/>
            </p:nvSpPr>
            <p:spPr>
              <a:xfrm>
                <a:off x="862657" y="3679532"/>
                <a:ext cx="923827" cy="923827"/>
              </a:xfrm>
              <a:prstGeom prst="ellipse">
                <a:avLst/>
              </a:prstGeom>
              <a:solidFill>
                <a:srgbClr val="00B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id-ID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4" name="Group 32"/>
              <p:cNvGrpSpPr/>
              <p:nvPr/>
            </p:nvGrpSpPr>
            <p:grpSpPr>
              <a:xfrm>
                <a:off x="1110299" y="3947859"/>
                <a:ext cx="428542" cy="401484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25" name="AutoShape 110"/>
                <p:cNvSpPr>
                  <a:spLocks/>
                </p:cNvSpPr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j-ea"/>
                    <a:ea typeface="+mj-ea"/>
                    <a:sym typeface="Gill Sans" charset="0"/>
                  </a:endParaRPr>
                </a:p>
              </p:txBody>
            </p:sp>
            <p:sp>
              <p:nvSpPr>
                <p:cNvPr id="26" name="AutoShape 111"/>
                <p:cNvSpPr>
                  <a:spLocks/>
                </p:cNvSpPr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j-ea"/>
                    <a:ea typeface="+mj-ea"/>
                    <a:sym typeface="Gill Sans" charset="0"/>
                  </a:endParaRPr>
                </a:p>
              </p:txBody>
            </p:sp>
          </p:grpSp>
        </p:grpSp>
        <p:grpSp>
          <p:nvGrpSpPr>
            <p:cNvPr id="27" name="Group 38"/>
            <p:cNvGrpSpPr/>
            <p:nvPr/>
          </p:nvGrpSpPr>
          <p:grpSpPr>
            <a:xfrm>
              <a:off x="404534" y="2794430"/>
              <a:ext cx="628646" cy="604967"/>
              <a:chOff x="862657" y="2371895"/>
              <a:chExt cx="923827" cy="923827"/>
            </a:xfrm>
          </p:grpSpPr>
          <p:sp>
            <p:nvSpPr>
              <p:cNvPr id="28" name="Oval 39"/>
              <p:cNvSpPr/>
              <p:nvPr/>
            </p:nvSpPr>
            <p:spPr>
              <a:xfrm>
                <a:off x="862657" y="2371895"/>
                <a:ext cx="923827" cy="923827"/>
              </a:xfrm>
              <a:prstGeom prst="ellipse">
                <a:avLst/>
              </a:prstGeom>
              <a:solidFill>
                <a:srgbClr val="89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id-ID" sz="240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9" name="Group 40"/>
              <p:cNvGrpSpPr/>
              <p:nvPr/>
            </p:nvGrpSpPr>
            <p:grpSpPr>
              <a:xfrm>
                <a:off x="1111529" y="2661892"/>
                <a:ext cx="427811" cy="375157"/>
                <a:chOff x="1640798" y="2149003"/>
                <a:chExt cx="464344" cy="407194"/>
              </a:xfrm>
              <a:solidFill>
                <a:schemeClr val="bg1"/>
              </a:solidFill>
            </p:grpSpPr>
            <p:sp>
              <p:nvSpPr>
                <p:cNvPr id="30" name="AutoShape 147"/>
                <p:cNvSpPr>
                  <a:spLocks/>
                </p:cNvSpPr>
                <p:nvPr/>
              </p:nvSpPr>
              <p:spPr bwMode="auto">
                <a:xfrm>
                  <a:off x="1640798" y="2149003"/>
                  <a:ext cx="464344" cy="407194"/>
                </a:xfrm>
                <a:custGeom>
                  <a:avLst/>
                  <a:gdLst>
                    <a:gd name="T0" fmla="+- 0 10800 597"/>
                    <a:gd name="T1" fmla="*/ T0 w 20407"/>
                    <a:gd name="T2" fmla="+- 0 11028 672"/>
                    <a:gd name="T3" fmla="*/ 11028 h 20712"/>
                    <a:gd name="T4" fmla="+- 0 10800 597"/>
                    <a:gd name="T5" fmla="*/ T4 w 20407"/>
                    <a:gd name="T6" fmla="+- 0 11028 672"/>
                    <a:gd name="T7" fmla="*/ 11028 h 20712"/>
                    <a:gd name="T8" fmla="+- 0 10800 597"/>
                    <a:gd name="T9" fmla="*/ T8 w 20407"/>
                    <a:gd name="T10" fmla="+- 0 11028 672"/>
                    <a:gd name="T11" fmla="*/ 11028 h 20712"/>
                    <a:gd name="T12" fmla="+- 0 10800 597"/>
                    <a:gd name="T13" fmla="*/ T12 w 20407"/>
                    <a:gd name="T14" fmla="+- 0 11028 672"/>
                    <a:gd name="T15" fmla="*/ 11028 h 20712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0407" h="20712">
                      <a:moveTo>
                        <a:pt x="17706" y="10922"/>
                      </a:moveTo>
                      <a:lnTo>
                        <a:pt x="10657" y="19017"/>
                      </a:lnTo>
                      <a:cubicBezTo>
                        <a:pt x="10407" y="19305"/>
                        <a:pt x="9998" y="19305"/>
                        <a:pt x="9748" y="19017"/>
                      </a:cubicBezTo>
                      <a:lnTo>
                        <a:pt x="2699" y="10922"/>
                      </a:lnTo>
                      <a:cubicBezTo>
                        <a:pt x="817" y="8762"/>
                        <a:pt x="817" y="5247"/>
                        <a:pt x="2699" y="3087"/>
                      </a:cubicBezTo>
                      <a:cubicBezTo>
                        <a:pt x="4512" y="1004"/>
                        <a:pt x="7429" y="931"/>
                        <a:pt x="9338" y="2923"/>
                      </a:cubicBezTo>
                      <a:lnTo>
                        <a:pt x="10202" y="3825"/>
                      </a:lnTo>
                      <a:lnTo>
                        <a:pt x="11067" y="2923"/>
                      </a:lnTo>
                      <a:cubicBezTo>
                        <a:pt x="12976" y="931"/>
                        <a:pt x="15893" y="1004"/>
                        <a:pt x="17706" y="3087"/>
                      </a:cubicBezTo>
                      <a:cubicBezTo>
                        <a:pt x="19588" y="5247"/>
                        <a:pt x="19588" y="8762"/>
                        <a:pt x="17706" y="10922"/>
                      </a:cubicBezTo>
                      <a:moveTo>
                        <a:pt x="18616" y="2043"/>
                      </a:moveTo>
                      <a:cubicBezTo>
                        <a:pt x="16301" y="-617"/>
                        <a:pt x="12601" y="-672"/>
                        <a:pt x="10202" y="1830"/>
                      </a:cubicBezTo>
                      <a:cubicBezTo>
                        <a:pt x="7805" y="-672"/>
                        <a:pt x="4104" y="-617"/>
                        <a:pt x="1789" y="2043"/>
                      </a:cubicBezTo>
                      <a:cubicBezTo>
                        <a:pt x="-597" y="4783"/>
                        <a:pt x="-597" y="9226"/>
                        <a:pt x="1789" y="11967"/>
                      </a:cubicBezTo>
                      <a:cubicBezTo>
                        <a:pt x="2470" y="12750"/>
                        <a:pt x="8838" y="20061"/>
                        <a:pt x="8838" y="20061"/>
                      </a:cubicBezTo>
                      <a:cubicBezTo>
                        <a:pt x="9592" y="20928"/>
                        <a:pt x="10812" y="20928"/>
                        <a:pt x="11567" y="20061"/>
                      </a:cubicBezTo>
                      <a:cubicBezTo>
                        <a:pt x="11567" y="20061"/>
                        <a:pt x="18539" y="12056"/>
                        <a:pt x="18616" y="11967"/>
                      </a:cubicBezTo>
                      <a:cubicBezTo>
                        <a:pt x="21003" y="9226"/>
                        <a:pt x="21003" y="4783"/>
                        <a:pt x="18616" y="2043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j-ea"/>
                    <a:ea typeface="+mj-ea"/>
                    <a:sym typeface="Gill Sans" charset="0"/>
                  </a:endParaRPr>
                </a:p>
              </p:txBody>
            </p:sp>
            <p:sp>
              <p:nvSpPr>
                <p:cNvPr id="31" name="AutoShape 148"/>
                <p:cNvSpPr>
                  <a:spLocks/>
                </p:cNvSpPr>
                <p:nvPr/>
              </p:nvSpPr>
              <p:spPr bwMode="auto">
                <a:xfrm>
                  <a:off x="1713029" y="2222028"/>
                  <a:ext cx="69056" cy="690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326" y="0"/>
                      </a:moveTo>
                      <a:cubicBezTo>
                        <a:pt x="19317" y="0"/>
                        <a:pt x="19317" y="4"/>
                        <a:pt x="19308" y="4"/>
                      </a:cubicBezTo>
                      <a:cubicBezTo>
                        <a:pt x="8643" y="13"/>
                        <a:pt x="0" y="8659"/>
                        <a:pt x="0" y="19326"/>
                      </a:cubicBezTo>
                      <a:cubicBezTo>
                        <a:pt x="0" y="20580"/>
                        <a:pt x="1019" y="21600"/>
                        <a:pt x="2273" y="21600"/>
                      </a:cubicBezTo>
                      <a:cubicBezTo>
                        <a:pt x="3528" y="21600"/>
                        <a:pt x="4547" y="20580"/>
                        <a:pt x="4547" y="19326"/>
                      </a:cubicBezTo>
                      <a:lnTo>
                        <a:pt x="4547" y="19321"/>
                      </a:lnTo>
                      <a:cubicBezTo>
                        <a:pt x="4547" y="11164"/>
                        <a:pt x="11164" y="4547"/>
                        <a:pt x="19321" y="4547"/>
                      </a:cubicBezTo>
                      <a:lnTo>
                        <a:pt x="19326" y="4547"/>
                      </a:lnTo>
                      <a:cubicBezTo>
                        <a:pt x="20580" y="4547"/>
                        <a:pt x="21599" y="3528"/>
                        <a:pt x="21599" y="2273"/>
                      </a:cubicBezTo>
                      <a:cubicBezTo>
                        <a:pt x="21599" y="1019"/>
                        <a:pt x="20580" y="0"/>
                        <a:pt x="19326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25400" tIns="25400" rIns="25400" bIns="25400" anchor="ctr"/>
                <a:lstStyle/>
                <a:p>
                  <a:pPr algn="ctr" defTabSz="228594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j-ea"/>
                    <a:ea typeface="+mj-ea"/>
                    <a:sym typeface="Gill Sans" charset="0"/>
                  </a:endParaRPr>
                </a:p>
              </p:txBody>
            </p:sp>
          </p:grpSp>
        </p:grpSp>
        <p:cxnSp>
          <p:nvCxnSpPr>
            <p:cNvPr id="32" name="Straight Connector 43"/>
            <p:cNvCxnSpPr/>
            <p:nvPr/>
          </p:nvCxnSpPr>
          <p:spPr>
            <a:xfrm>
              <a:off x="323528" y="2751325"/>
              <a:ext cx="5996" cy="288032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043608" y="2835303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存储空间的容量有多大？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3180" y="3744370"/>
              <a:ext cx="32507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当前使用情况</a:t>
              </a:r>
              <a:endPara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实际存放了多少数据？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43608" y="4960561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有哪些操作，如何</a:t>
              </a:r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实现？</a:t>
              </a:r>
            </a:p>
          </p:txBody>
        </p:sp>
      </p:grp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80836"/>
              </p:ext>
            </p:extLst>
          </p:nvPr>
        </p:nvGraphicFramePr>
        <p:xfrm>
          <a:off x="6444208" y="2239119"/>
          <a:ext cx="1512168" cy="450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a[3]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a[4]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a[5]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a[MAX_SIZE-2]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a[MAX_SIZE-1]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5" name="组 54"/>
          <p:cNvGrpSpPr/>
          <p:nvPr/>
        </p:nvGrpSpPr>
        <p:grpSpPr>
          <a:xfrm>
            <a:off x="8022481" y="2670929"/>
            <a:ext cx="1109475" cy="2011113"/>
            <a:chOff x="8022481" y="2670929"/>
            <a:chExt cx="1109475" cy="2011113"/>
          </a:xfrm>
        </p:grpSpPr>
        <p:grpSp>
          <p:nvGrpSpPr>
            <p:cNvPr id="54" name="组 53"/>
            <p:cNvGrpSpPr/>
            <p:nvPr/>
          </p:nvGrpSpPr>
          <p:grpSpPr>
            <a:xfrm>
              <a:off x="8024532" y="2670929"/>
              <a:ext cx="1104079" cy="369332"/>
              <a:chOff x="8024532" y="2670929"/>
              <a:chExt cx="1104079" cy="369332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8347628" y="2670929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元素</a:t>
                </a:r>
                <a:r>
                  <a:rPr kumimoji="1"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0" name="右箭头 39"/>
              <p:cNvSpPr/>
              <p:nvPr/>
            </p:nvSpPr>
            <p:spPr>
              <a:xfrm rot="10800000">
                <a:off x="8024532" y="2780928"/>
                <a:ext cx="363892" cy="203406"/>
              </a:xfrm>
              <a:prstGeom prst="rightArrow">
                <a:avLst/>
              </a:prstGeom>
              <a:solidFill>
                <a:srgbClr val="EC8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8345578" y="306231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" name="右箭头 42"/>
            <p:cNvSpPr/>
            <p:nvPr/>
          </p:nvSpPr>
          <p:spPr>
            <a:xfrm rot="10800000">
              <a:off x="8022482" y="3172316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350973" y="4312710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右箭头 44"/>
            <p:cNvSpPr/>
            <p:nvPr/>
          </p:nvSpPr>
          <p:spPr>
            <a:xfrm rot="10800000">
              <a:off x="8027877" y="4422709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346709" y="349062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7" name="右箭头 46"/>
            <p:cNvSpPr/>
            <p:nvPr/>
          </p:nvSpPr>
          <p:spPr>
            <a:xfrm rot="10800000">
              <a:off x="8022481" y="3568376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349133" y="390569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右箭头 48"/>
            <p:cNvSpPr/>
            <p:nvPr/>
          </p:nvSpPr>
          <p:spPr>
            <a:xfrm rot="10800000">
              <a:off x="8026037" y="4015691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0" name="左大括号 49"/>
          <p:cNvSpPr/>
          <p:nvPr/>
        </p:nvSpPr>
        <p:spPr>
          <a:xfrm>
            <a:off x="6073494" y="2794430"/>
            <a:ext cx="272418" cy="344288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207005" y="422108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线性表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总空间</a:t>
            </a:r>
          </a:p>
        </p:txBody>
      </p:sp>
    </p:spTree>
    <p:extLst>
      <p:ext uri="{BB962C8B-B14F-4D97-AF65-F5344CB8AC3E}">
        <p14:creationId xmlns:p14="http://schemas.microsoft.com/office/powerpoint/2010/main" val="134355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571820" y="1124744"/>
            <a:ext cx="6789067" cy="986864"/>
            <a:chOff x="571820" y="1124744"/>
            <a:chExt cx="6789067" cy="9868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820" y="1124744"/>
              <a:ext cx="1172443" cy="986864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744263" y="1356566"/>
              <a:ext cx="56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solidFill>
                    <a:srgbClr val="EC8744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实现顺序存储，要解决哪些问题？</a:t>
              </a:r>
            </a:p>
          </p:txBody>
        </p:sp>
      </p:grpSp>
      <p:graphicFrame>
        <p:nvGraphicFramePr>
          <p:cNvPr id="37" name="表格 36"/>
          <p:cNvGraphicFramePr>
            <a:graphicFrameLocks noGrp="1"/>
          </p:cNvGraphicFramePr>
          <p:nvPr>
            <p:extLst/>
          </p:nvPr>
        </p:nvGraphicFramePr>
        <p:xfrm>
          <a:off x="6444208" y="2239119"/>
          <a:ext cx="1512168" cy="450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a[3]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a[4]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a[5]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a[MAX_SIZE-2]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a[MAX_SIZE-1]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5" name="组 54"/>
          <p:cNvGrpSpPr/>
          <p:nvPr/>
        </p:nvGrpSpPr>
        <p:grpSpPr>
          <a:xfrm>
            <a:off x="8022481" y="2670929"/>
            <a:ext cx="1109475" cy="2011113"/>
            <a:chOff x="8022481" y="2670929"/>
            <a:chExt cx="1109475" cy="2011113"/>
          </a:xfrm>
        </p:grpSpPr>
        <p:grpSp>
          <p:nvGrpSpPr>
            <p:cNvPr id="54" name="组 53"/>
            <p:cNvGrpSpPr/>
            <p:nvPr/>
          </p:nvGrpSpPr>
          <p:grpSpPr>
            <a:xfrm>
              <a:off x="8024532" y="2670929"/>
              <a:ext cx="1104079" cy="369332"/>
              <a:chOff x="8024532" y="2670929"/>
              <a:chExt cx="1104079" cy="369332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8347628" y="2670929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元素</a:t>
                </a:r>
                <a:r>
                  <a:rPr kumimoji="1"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0" name="右箭头 39"/>
              <p:cNvSpPr/>
              <p:nvPr/>
            </p:nvSpPr>
            <p:spPr>
              <a:xfrm rot="10800000">
                <a:off x="8024532" y="2780928"/>
                <a:ext cx="363892" cy="203406"/>
              </a:xfrm>
              <a:prstGeom prst="rightArrow">
                <a:avLst/>
              </a:prstGeom>
              <a:solidFill>
                <a:srgbClr val="EC87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8345578" y="3062317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3" name="右箭头 42"/>
            <p:cNvSpPr/>
            <p:nvPr/>
          </p:nvSpPr>
          <p:spPr>
            <a:xfrm rot="10800000">
              <a:off x="8022482" y="3172316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350973" y="4312710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右箭头 44"/>
            <p:cNvSpPr/>
            <p:nvPr/>
          </p:nvSpPr>
          <p:spPr>
            <a:xfrm rot="10800000">
              <a:off x="8027877" y="4422709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346709" y="3490626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7" name="右箭头 46"/>
            <p:cNvSpPr/>
            <p:nvPr/>
          </p:nvSpPr>
          <p:spPr>
            <a:xfrm rot="10800000">
              <a:off x="8022481" y="3568376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349133" y="390569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右箭头 48"/>
            <p:cNvSpPr/>
            <p:nvPr/>
          </p:nvSpPr>
          <p:spPr>
            <a:xfrm rot="10800000">
              <a:off x="8026037" y="4015691"/>
              <a:ext cx="363892" cy="203406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0" name="左大括号 49"/>
          <p:cNvSpPr/>
          <p:nvPr/>
        </p:nvSpPr>
        <p:spPr>
          <a:xfrm>
            <a:off x="6073494" y="2794430"/>
            <a:ext cx="272418" cy="344288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207005" y="422108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线性表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总空间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425"/>
            <a:ext cx="6181392" cy="1647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Ch2/Ch2-1.cpp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26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初始化线性表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为线性表分配存储空间；设置线性表长度为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50" y="1879494"/>
            <a:ext cx="6876256" cy="454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249101" y="2780928"/>
            <a:ext cx="8206159" cy="2880320"/>
            <a:chOff x="249101" y="2780928"/>
            <a:chExt cx="8206159" cy="2880320"/>
          </a:xfrm>
        </p:grpSpPr>
        <p:sp>
          <p:nvSpPr>
            <p:cNvPr id="41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对角圆角矩形 8"/>
            <p:cNvSpPr/>
            <p:nvPr/>
          </p:nvSpPr>
          <p:spPr>
            <a:xfrm>
              <a:off x="910550" y="2780928"/>
              <a:ext cx="7544710" cy="288032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是否允许指定初始化长度的策略</a:t>
              </a:r>
              <a:endParaRPr kumimoji="1"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异常情况的处理一定要尽可能考虑周全，绝对不能把程序安全运行的希望寄托在其他人身上</a:t>
              </a:r>
              <a:endParaRPr kumimoji="1"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空间分配能否成功</a:t>
              </a:r>
              <a:endParaRPr kumimoji="1"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重复调用或其他可能的调用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清空线性表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释放为线性表分配存储空间；设置线性表长度为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325694"/>
            <a:ext cx="3746500" cy="302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07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808289"/>
            <a:chOff x="179512" y="964527"/>
            <a:chExt cx="8928992" cy="80828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返回线性表的长度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01" y="1952375"/>
            <a:ext cx="3619500" cy="146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 14"/>
          <p:cNvGrpSpPr/>
          <p:nvPr/>
        </p:nvGrpSpPr>
        <p:grpSpPr>
          <a:xfrm>
            <a:off x="179512" y="3847809"/>
            <a:ext cx="8928992" cy="808289"/>
            <a:chOff x="179512" y="964527"/>
            <a:chExt cx="8928992" cy="808289"/>
          </a:xfrm>
        </p:grpSpPr>
        <p:sp>
          <p:nvSpPr>
            <p:cNvPr id="16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返回线性表是否为空</a:t>
              </a:r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01" y="4906483"/>
            <a:ext cx="35052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返回线性表中指定位置</a:t>
              </a:r>
              <a:r>
                <a:rPr lang="en-US" altLang="zh-CN" sz="2400" b="1" dirty="0" err="1"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的元素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 err="1"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是否合法；如何找到</a:t>
              </a:r>
              <a:r>
                <a:rPr lang="en-US" altLang="zh-CN" sz="2400" dirty="0" err="1"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所在元素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274292"/>
            <a:ext cx="7251700" cy="288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3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遍历线性表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05" y="2132856"/>
            <a:ext cx="5029200" cy="191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217194" y="4470495"/>
            <a:ext cx="8675286" cy="720080"/>
            <a:chOff x="249101" y="2780928"/>
            <a:chExt cx="8354817" cy="720080"/>
          </a:xfrm>
        </p:grpSpPr>
        <p:sp>
          <p:nvSpPr>
            <p:cNvPr id="41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对角圆角矩形 8"/>
            <p:cNvSpPr/>
            <p:nvPr/>
          </p:nvSpPr>
          <p:spPr>
            <a:xfrm>
              <a:off x="910550" y="2780928"/>
              <a:ext cx="7693368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当线性表中元素为复杂类型时，可能需要重载运算符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&lt;&lt;</a:t>
              </a:r>
              <a:endParaRPr kumimoji="1"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3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391547"/>
            <a:chOff x="179512" y="964527"/>
            <a:chExt cx="8928992" cy="1391547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查找并返回线性表中指定元素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遍历线性表；查找并返回指定元素；返回符合条件的第一个元素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60848"/>
            <a:ext cx="55245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组 9"/>
          <p:cNvGrpSpPr/>
          <p:nvPr/>
        </p:nvGrpSpPr>
        <p:grpSpPr>
          <a:xfrm>
            <a:off x="257134" y="5805264"/>
            <a:ext cx="8357657" cy="720080"/>
            <a:chOff x="249101" y="2780928"/>
            <a:chExt cx="8357657" cy="720080"/>
          </a:xfrm>
        </p:grpSpPr>
        <p:sp>
          <p:nvSpPr>
            <p:cNvPr id="41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对角圆角矩形 8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对复杂类型元素，判断相等的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运算符可能需要重载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5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更新线性表中指定元素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遍历线性表；查找指定元素；新改元素；</a:t>
              </a: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257134" y="5805264"/>
            <a:ext cx="8480985" cy="720080"/>
            <a:chOff x="249101" y="2780928"/>
            <a:chExt cx="8480985" cy="720080"/>
          </a:xfrm>
        </p:grpSpPr>
        <p:sp>
          <p:nvSpPr>
            <p:cNvPr id="41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对角圆角矩形 8"/>
            <p:cNvSpPr/>
            <p:nvPr/>
          </p:nvSpPr>
          <p:spPr>
            <a:xfrm>
              <a:off x="910549" y="2780928"/>
              <a:ext cx="7819537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对复杂类型元素，判断相等的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运算符可能需要重载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955800"/>
            <a:ext cx="6642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：线性表的顺序存储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线性表的定义和抽象数据类型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：线性表的链接存储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2277944"/>
            <a:chOff x="179512" y="964527"/>
            <a:chExt cx="8928992" cy="2277944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1865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SzPct val="86000"/>
                <a:buFont typeface="AppleColorEmoji" charset="0"/>
                <a:buChar char="🌔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检查是否有空闲空间；有则插入；空间不足则扩充空间再插入；</a:t>
              </a:r>
              <a:endParaRPr lang="en-US" altLang="zh-CN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AppleColorEmoji" charset="0"/>
                <a:buChar char="🌔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插入元素过程：找到合适的插入位置；插入位置后的数据</a:t>
              </a:r>
              <a:r>
                <a:rPr lang="zh-CN" altLang="en-US" sz="2400" dirty="0"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后移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一位；插入元素；线性表长度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+1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；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49101" y="3356992"/>
            <a:ext cx="8206159" cy="2880320"/>
            <a:chOff x="249101" y="2780928"/>
            <a:chExt cx="8206159" cy="2880320"/>
          </a:xfrm>
        </p:grpSpPr>
        <p:sp>
          <p:nvSpPr>
            <p:cNvPr id="15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对角圆角矩形 15"/>
            <p:cNvSpPr/>
            <p:nvPr/>
          </p:nvSpPr>
          <p:spPr>
            <a:xfrm>
              <a:off x="910550" y="2780928"/>
              <a:ext cx="7544710" cy="288032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≤ pos ≤ L.size+1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插入到第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个元素的位置（下标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pos-1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）</a:t>
              </a: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==0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在有序表上按序插入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==-1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在表尾直接插入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1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1.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 找到合适的插入位置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32237"/>
              </p:ext>
            </p:extLst>
          </p:nvPr>
        </p:nvGraphicFramePr>
        <p:xfrm>
          <a:off x="107504" y="3789040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组 7"/>
          <p:cNvGrpSpPr/>
          <p:nvPr/>
        </p:nvGrpSpPr>
        <p:grpSpPr>
          <a:xfrm>
            <a:off x="1763688" y="2844057"/>
            <a:ext cx="2340260" cy="818717"/>
            <a:chOff x="17494" y="1962211"/>
            <a:chExt cx="2340260" cy="818717"/>
          </a:xfrm>
        </p:grpSpPr>
        <p:sp>
          <p:nvSpPr>
            <p:cNvPr id="6" name="下箭头 5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494" y="1962211"/>
              <a:ext cx="23402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item=6,pos-1=2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1539" y="1988840"/>
            <a:ext cx="6458385" cy="7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pos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=3(</a:t>
            </a:r>
            <a:r>
              <a:rPr lang="tr-TR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1 ≤ pos ≤ L.size+1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，插入元素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item=6</a:t>
            </a: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pos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个元素的下标是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pos-1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2EF118-B3E2-AD46-9EB3-C45C01CAF8F1}"/>
              </a:ext>
            </a:extLst>
          </p:cNvPr>
          <p:cNvGrpSpPr/>
          <p:nvPr/>
        </p:nvGrpSpPr>
        <p:grpSpPr>
          <a:xfrm>
            <a:off x="2565768" y="4757538"/>
            <a:ext cx="736099" cy="624970"/>
            <a:chOff x="2565768" y="4757538"/>
            <a:chExt cx="736099" cy="624970"/>
          </a:xfrm>
        </p:grpSpPr>
        <p:sp>
          <p:nvSpPr>
            <p:cNvPr id="15" name="下箭头 14">
              <a:extLst>
                <a:ext uri="{FF2B5EF4-FFF2-40B4-BE49-F238E27FC236}">
                  <a16:creationId xmlns:a16="http://schemas.microsoft.com/office/drawing/2014/main" id="{7D294358-9FB4-6F4A-8386-52F1F58237C2}"/>
                </a:ext>
              </a:extLst>
            </p:cNvPr>
            <p:cNvSpPr/>
            <p:nvPr/>
          </p:nvSpPr>
          <p:spPr>
            <a:xfrm rot="10800000">
              <a:off x="2771801" y="4757538"/>
              <a:ext cx="288032" cy="360040"/>
            </a:xfrm>
            <a:prstGeom prst="downArrow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16307C8-EEE8-6549-904E-0BE27C1019F2}"/>
                </a:ext>
              </a:extLst>
            </p:cNvPr>
            <p:cNvSpPr txBox="1"/>
            <p:nvPr/>
          </p:nvSpPr>
          <p:spPr>
            <a:xfrm>
              <a:off x="2565768" y="501317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en-US" altLang="zh-CN" baseline="-25000" dirty="0">
                  <a:latin typeface="Microsoft YaHei" charset="-122"/>
                  <a:ea typeface="Microsoft YaHei" charset="-122"/>
                  <a:cs typeface="Microsoft YaHei" charset="-122"/>
                </a:rPr>
                <a:t>pos-1</a:t>
              </a:r>
              <a:endParaRPr lang="zh-CN" altLang="en-US" baseline="-25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94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1.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 找到合适的插入位置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03451"/>
              </p:ext>
            </p:extLst>
          </p:nvPr>
        </p:nvGraphicFramePr>
        <p:xfrm>
          <a:off x="107504" y="3789040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组 7"/>
          <p:cNvGrpSpPr/>
          <p:nvPr/>
        </p:nvGrpSpPr>
        <p:grpSpPr>
          <a:xfrm>
            <a:off x="431540" y="2730520"/>
            <a:ext cx="1800200" cy="986512"/>
            <a:chOff x="287524" y="1794416"/>
            <a:chExt cx="1800200" cy="986512"/>
          </a:xfrm>
        </p:grpSpPr>
        <p:sp>
          <p:nvSpPr>
            <p:cNvPr id="6" name="下箭头 5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=0,list[0]=2,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item=6,pos=1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1260447" y="2726989"/>
            <a:ext cx="1800200" cy="986512"/>
            <a:chOff x="287524" y="1794416"/>
            <a:chExt cx="1800200" cy="986512"/>
          </a:xfrm>
        </p:grpSpPr>
        <p:sp>
          <p:nvSpPr>
            <p:cNvPr id="23" name="下箭头 22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=1,list[1]=3,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item=6,pos=2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2016531" y="2728892"/>
            <a:ext cx="1800200" cy="986512"/>
            <a:chOff x="287524" y="1794416"/>
            <a:chExt cx="1800200" cy="986512"/>
          </a:xfrm>
        </p:grpSpPr>
        <p:sp>
          <p:nvSpPr>
            <p:cNvPr id="26" name="下箭头 25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=2,list[2]=5,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item=6,pos=3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2846796" y="2733485"/>
            <a:ext cx="1800200" cy="986512"/>
            <a:chOff x="287524" y="1794416"/>
            <a:chExt cx="1800200" cy="986512"/>
          </a:xfrm>
        </p:grpSpPr>
        <p:sp>
          <p:nvSpPr>
            <p:cNvPr id="29" name="下箭头 28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=3,list[3]=7,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item=6,pos=4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1540" y="1988840"/>
            <a:ext cx="464451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pos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=0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，插入元素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item=6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800E027-EE61-8443-9FC2-087F1B42D645}"/>
              </a:ext>
            </a:extLst>
          </p:cNvPr>
          <p:cNvGrpSpPr/>
          <p:nvPr/>
        </p:nvGrpSpPr>
        <p:grpSpPr>
          <a:xfrm>
            <a:off x="3403853" y="4757538"/>
            <a:ext cx="736099" cy="624970"/>
            <a:chOff x="2565768" y="4757538"/>
            <a:chExt cx="736099" cy="624970"/>
          </a:xfrm>
        </p:grpSpPr>
        <p:sp>
          <p:nvSpPr>
            <p:cNvPr id="32" name="下箭头 31">
              <a:extLst>
                <a:ext uri="{FF2B5EF4-FFF2-40B4-BE49-F238E27FC236}">
                  <a16:creationId xmlns:a16="http://schemas.microsoft.com/office/drawing/2014/main" id="{11CA941A-CE15-4343-B938-9E16E001A6D5}"/>
                </a:ext>
              </a:extLst>
            </p:cNvPr>
            <p:cNvSpPr/>
            <p:nvPr/>
          </p:nvSpPr>
          <p:spPr>
            <a:xfrm rot="10800000">
              <a:off x="2771801" y="4757538"/>
              <a:ext cx="288032" cy="360040"/>
            </a:xfrm>
            <a:prstGeom prst="downArrow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960C2F3-EACC-1A4A-92CA-C6729C1AAA61}"/>
                </a:ext>
              </a:extLst>
            </p:cNvPr>
            <p:cNvSpPr txBox="1"/>
            <p:nvPr/>
          </p:nvSpPr>
          <p:spPr>
            <a:xfrm>
              <a:off x="2565768" y="501317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en-US" altLang="zh-CN" baseline="-25000" dirty="0">
                  <a:latin typeface="Microsoft YaHei" charset="-122"/>
                  <a:ea typeface="Microsoft YaHei" charset="-122"/>
                  <a:cs typeface="Microsoft YaHei" charset="-122"/>
                </a:rPr>
                <a:t>pos-1</a:t>
              </a:r>
              <a:endParaRPr lang="zh-CN" altLang="en-US" baseline="-25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8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1.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 找到合适的插入位置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09412"/>
              </p:ext>
            </p:extLst>
          </p:nvPr>
        </p:nvGraphicFramePr>
        <p:xfrm>
          <a:off x="107504" y="3789040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组 7"/>
          <p:cNvGrpSpPr/>
          <p:nvPr/>
        </p:nvGrpSpPr>
        <p:grpSpPr>
          <a:xfrm>
            <a:off x="5863811" y="2879565"/>
            <a:ext cx="2340260" cy="818717"/>
            <a:chOff x="17494" y="1962211"/>
            <a:chExt cx="2340260" cy="818717"/>
          </a:xfrm>
        </p:grpSpPr>
        <p:sp>
          <p:nvSpPr>
            <p:cNvPr id="6" name="下箭头 5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494" y="1962211"/>
              <a:ext cx="23402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>
                  <a:latin typeface="Microsoft YaHei" charset="-122"/>
                  <a:ea typeface="Microsoft YaHei" charset="-122"/>
                  <a:cs typeface="Microsoft YaHei" charset="-122"/>
                </a:rPr>
                <a:t>item=6,pos=size+1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1540" y="1988840"/>
            <a:ext cx="464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pos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=-1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，插入元素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item=6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1A330E2-DF1D-2246-9BE5-B70DFB6D7E54}"/>
              </a:ext>
            </a:extLst>
          </p:cNvPr>
          <p:cNvGrpSpPr/>
          <p:nvPr/>
        </p:nvGrpSpPr>
        <p:grpSpPr>
          <a:xfrm>
            <a:off x="6716221" y="4757538"/>
            <a:ext cx="736099" cy="624970"/>
            <a:chOff x="2565768" y="4757538"/>
            <a:chExt cx="736099" cy="624970"/>
          </a:xfrm>
        </p:grpSpPr>
        <p:sp>
          <p:nvSpPr>
            <p:cNvPr id="16" name="下箭头 15">
              <a:extLst>
                <a:ext uri="{FF2B5EF4-FFF2-40B4-BE49-F238E27FC236}">
                  <a16:creationId xmlns:a16="http://schemas.microsoft.com/office/drawing/2014/main" id="{75BD6E88-BA05-8648-AC6D-20EDAB2C7E6A}"/>
                </a:ext>
              </a:extLst>
            </p:cNvPr>
            <p:cNvSpPr/>
            <p:nvPr/>
          </p:nvSpPr>
          <p:spPr>
            <a:xfrm rot="10800000">
              <a:off x="2771801" y="4757538"/>
              <a:ext cx="288032" cy="360040"/>
            </a:xfrm>
            <a:prstGeom prst="downArrow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B7673F8-DDD0-D741-99B7-7B8B298B001D}"/>
                </a:ext>
              </a:extLst>
            </p:cNvPr>
            <p:cNvSpPr txBox="1"/>
            <p:nvPr/>
          </p:nvSpPr>
          <p:spPr>
            <a:xfrm>
              <a:off x="2565768" y="501317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en-US" altLang="zh-CN" baseline="-25000" dirty="0">
                  <a:latin typeface="Microsoft YaHei" charset="-122"/>
                  <a:ea typeface="Microsoft YaHei" charset="-122"/>
                  <a:cs typeface="Microsoft YaHei" charset="-122"/>
                </a:rPr>
                <a:t>pos-1</a:t>
              </a:r>
              <a:endParaRPr lang="zh-CN" altLang="en-US" baseline="-25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94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2.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插入位置后面的数据后移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位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7504" y="3789040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144" y="3788115"/>
            <a:ext cx="3282088" cy="474701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64678"/>
              </p:ext>
            </p:extLst>
          </p:nvPr>
        </p:nvGraphicFramePr>
        <p:xfrm>
          <a:off x="107504" y="3788115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同心圆 31"/>
          <p:cNvSpPr/>
          <p:nvPr/>
        </p:nvSpPr>
        <p:spPr>
          <a:xfrm>
            <a:off x="4155092" y="3719996"/>
            <a:ext cx="3441244" cy="717115"/>
          </a:xfrm>
          <a:prstGeom prst="donut">
            <a:avLst>
              <a:gd name="adj" fmla="val 2380"/>
            </a:avLst>
          </a:prstGeom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958CA72-8CD8-4A4B-9011-F152F7DE1BE2}"/>
              </a:ext>
            </a:extLst>
          </p:cNvPr>
          <p:cNvGrpSpPr/>
          <p:nvPr/>
        </p:nvGrpSpPr>
        <p:grpSpPr>
          <a:xfrm>
            <a:off x="3403853" y="4757538"/>
            <a:ext cx="736099" cy="624970"/>
            <a:chOff x="2565768" y="4757538"/>
            <a:chExt cx="736099" cy="624970"/>
          </a:xfrm>
        </p:grpSpPr>
        <p:sp>
          <p:nvSpPr>
            <p:cNvPr id="18" name="下箭头 17">
              <a:extLst>
                <a:ext uri="{FF2B5EF4-FFF2-40B4-BE49-F238E27FC236}">
                  <a16:creationId xmlns:a16="http://schemas.microsoft.com/office/drawing/2014/main" id="{ECC6DF5A-8F17-5A4B-B4CE-6F236662F9DF}"/>
                </a:ext>
              </a:extLst>
            </p:cNvPr>
            <p:cNvSpPr/>
            <p:nvPr/>
          </p:nvSpPr>
          <p:spPr>
            <a:xfrm rot="10800000">
              <a:off x="2771801" y="4757538"/>
              <a:ext cx="288032" cy="360040"/>
            </a:xfrm>
            <a:prstGeom prst="downArrow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7899DE5-0188-CD46-AEBE-288116C17092}"/>
                </a:ext>
              </a:extLst>
            </p:cNvPr>
            <p:cNvSpPr txBox="1"/>
            <p:nvPr/>
          </p:nvSpPr>
          <p:spPr>
            <a:xfrm>
              <a:off x="2565768" y="5013176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en-US" altLang="zh-CN" baseline="-25000" dirty="0">
                  <a:latin typeface="Microsoft YaHei" charset="-122"/>
                  <a:ea typeface="Microsoft YaHei" charset="-122"/>
                  <a:cs typeface="Microsoft YaHei" charset="-122"/>
                </a:rPr>
                <a:t>pos-1</a:t>
              </a:r>
              <a:endParaRPr lang="zh-CN" altLang="en-US" baseline="-25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27">
            <a:extLst>
              <a:ext uri="{FF2B5EF4-FFF2-40B4-BE49-F238E27FC236}">
                <a16:creationId xmlns:a16="http://schemas.microsoft.com/office/drawing/2014/main" id="{A5DD2C75-2F2A-B74D-A485-5C33901AD2B5}"/>
              </a:ext>
            </a:extLst>
          </p:cNvPr>
          <p:cNvGrpSpPr/>
          <p:nvPr/>
        </p:nvGrpSpPr>
        <p:grpSpPr>
          <a:xfrm>
            <a:off x="2846796" y="2733485"/>
            <a:ext cx="1800200" cy="986512"/>
            <a:chOff x="287524" y="1794416"/>
            <a:chExt cx="1800200" cy="986512"/>
          </a:xfrm>
        </p:grpSpPr>
        <p:sp>
          <p:nvSpPr>
            <p:cNvPr id="21" name="下箭头 20">
              <a:extLst>
                <a:ext uri="{FF2B5EF4-FFF2-40B4-BE49-F238E27FC236}">
                  <a16:creationId xmlns:a16="http://schemas.microsoft.com/office/drawing/2014/main" id="{C908037B-4E49-B540-8804-0B4586B6BD31}"/>
                </a:ext>
              </a:extLst>
            </p:cNvPr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BF739E-C276-E64A-8824-233BE61DC204}"/>
                </a:ext>
              </a:extLst>
            </p:cNvPr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=3,list[3]=7,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item=6,pos=4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8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向线性表插入元素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插入数据，长度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+1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00429"/>
              </p:ext>
            </p:extLst>
          </p:nvPr>
        </p:nvGraphicFramePr>
        <p:xfrm>
          <a:off x="107504" y="3789040"/>
          <a:ext cx="8964483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6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3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49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size-1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" name="组 27"/>
          <p:cNvGrpSpPr/>
          <p:nvPr/>
        </p:nvGrpSpPr>
        <p:grpSpPr>
          <a:xfrm>
            <a:off x="2846796" y="2733485"/>
            <a:ext cx="1800200" cy="986512"/>
            <a:chOff x="287524" y="1794416"/>
            <a:chExt cx="1800200" cy="986512"/>
          </a:xfrm>
        </p:grpSpPr>
        <p:sp>
          <p:nvSpPr>
            <p:cNvPr id="29" name="下箭头 28"/>
            <p:cNvSpPr/>
            <p:nvPr/>
          </p:nvSpPr>
          <p:spPr>
            <a:xfrm>
              <a:off x="1043608" y="2420888"/>
              <a:ext cx="288032" cy="360040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87524" y="1794416"/>
              <a:ext cx="18002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=3,list[3]=7,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item=6,pos=4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6" name="同心圆 5"/>
          <p:cNvSpPr/>
          <p:nvPr/>
        </p:nvSpPr>
        <p:spPr>
          <a:xfrm>
            <a:off x="5724128" y="4290131"/>
            <a:ext cx="1728192" cy="576064"/>
          </a:xfrm>
          <a:prstGeom prst="donut">
            <a:avLst>
              <a:gd name="adj" fmla="val 2380"/>
            </a:avLst>
          </a:prstGeom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同心圆 17"/>
          <p:cNvSpPr/>
          <p:nvPr/>
        </p:nvSpPr>
        <p:spPr>
          <a:xfrm>
            <a:off x="3421622" y="3799232"/>
            <a:ext cx="650547" cy="490899"/>
          </a:xfrm>
          <a:prstGeom prst="donut">
            <a:avLst>
              <a:gd name="adj" fmla="val 2380"/>
            </a:avLst>
          </a:prstGeom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4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1834746"/>
            <a:chOff x="107504" y="964527"/>
            <a:chExt cx="9001000" cy="1834746"/>
          </a:xfrm>
        </p:grpSpPr>
        <p:sp>
          <p:nvSpPr>
            <p:cNvPr id="37" name="Rounded Rectangle 6"/>
            <p:cNvSpPr/>
            <p:nvPr/>
          </p:nvSpPr>
          <p:spPr>
            <a:xfrm>
              <a:off x="107504" y="1052736"/>
              <a:ext cx="645596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10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从线性表删除元素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SzPct val="86000"/>
                <a:buFont typeface="AppleColorEmoji" charset="0"/>
                <a:buChar char="🌔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删除元素过程：找到合适的删除位置；删除位置后的数据</a:t>
              </a:r>
              <a:r>
                <a:rPr lang="zh-CN" altLang="en-US" sz="2400" dirty="0"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前移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一位；线性表长度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-1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；</a:t>
              </a:r>
            </a:p>
            <a:p>
              <a:pPr marL="342900" indent="-342900">
                <a:lnSpc>
                  <a:spcPct val="120000"/>
                </a:lnSpc>
                <a:buSzPct val="86000"/>
                <a:buFont typeface="AppleColorEmoji" charset="0"/>
                <a:buChar char="🌔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检查是否有冗余空间；有则空间减半；</a:t>
              </a:r>
              <a:endParaRPr lang="en-US" altLang="zh-CN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49101" y="3356992"/>
            <a:ext cx="8206159" cy="2880320"/>
            <a:chOff x="249101" y="2780928"/>
            <a:chExt cx="8206159" cy="2880320"/>
          </a:xfrm>
        </p:grpSpPr>
        <p:sp>
          <p:nvSpPr>
            <p:cNvPr id="15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对角圆角矩形 15"/>
            <p:cNvSpPr/>
            <p:nvPr/>
          </p:nvSpPr>
          <p:spPr>
            <a:xfrm>
              <a:off x="910550" y="2780928"/>
              <a:ext cx="7544710" cy="288032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==0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在有序表上按序删除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==-1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在表尾直接删除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≤ pos ≤ L.size+1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在第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位置删除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70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10775"/>
            <a:chOff x="107504" y="964527"/>
            <a:chExt cx="9001000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线性表排序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使线性表成为有序表；多种排序算法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25" y="2060848"/>
            <a:ext cx="5829300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2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顺序存储的特点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40" name="组 39"/>
          <p:cNvGrpSpPr/>
          <p:nvPr/>
        </p:nvGrpSpPr>
        <p:grpSpPr>
          <a:xfrm>
            <a:off x="683568" y="2852496"/>
            <a:ext cx="3672408" cy="1296584"/>
            <a:chOff x="683568" y="1662584"/>
            <a:chExt cx="3672408" cy="1296584"/>
          </a:xfrm>
        </p:grpSpPr>
        <p:sp>
          <p:nvSpPr>
            <p:cNvPr id="43" name="TextBox 1"/>
            <p:cNvSpPr txBox="1"/>
            <p:nvPr/>
          </p:nvSpPr>
          <p:spPr>
            <a:xfrm>
              <a:off x="683568" y="2202038"/>
              <a:ext cx="3672408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元素间的逻辑关系可以通过数组下标简单计算得到</a:t>
              </a:r>
            </a:p>
          </p:txBody>
        </p:sp>
        <p:sp>
          <p:nvSpPr>
            <p:cNvPr id="44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TextBox 13"/>
            <p:cNvSpPr txBox="1"/>
            <p:nvPr/>
          </p:nvSpPr>
          <p:spPr>
            <a:xfrm>
              <a:off x="1348170" y="1662584"/>
              <a:ext cx="2031325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逻辑关系简单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683568" y="4464820"/>
            <a:ext cx="3856289" cy="1268436"/>
            <a:chOff x="683568" y="1662584"/>
            <a:chExt cx="3856289" cy="1268436"/>
          </a:xfrm>
        </p:grpSpPr>
        <p:sp>
          <p:nvSpPr>
            <p:cNvPr id="47" name="TextBox 1"/>
            <p:cNvSpPr txBox="1"/>
            <p:nvPr/>
          </p:nvSpPr>
          <p:spPr>
            <a:xfrm>
              <a:off x="683568" y="2202038"/>
              <a:ext cx="3856289" cy="728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任一元素的位置可以通过下标得到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对任意位置的元素存取时间相同</a:t>
              </a:r>
            </a:p>
          </p:txBody>
        </p:sp>
        <p:sp>
          <p:nvSpPr>
            <p:cNvPr id="48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随机存取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5006086" y="2857803"/>
            <a:ext cx="3422204" cy="1307649"/>
            <a:chOff x="5006086" y="2209731"/>
            <a:chExt cx="3422204" cy="1307649"/>
          </a:xfrm>
        </p:grpSpPr>
        <p:sp>
          <p:nvSpPr>
            <p:cNvPr id="50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51" name="组 50"/>
            <p:cNvGrpSpPr/>
            <p:nvPr/>
          </p:nvGrpSpPr>
          <p:grpSpPr>
            <a:xfrm>
              <a:off x="5006086" y="2220796"/>
              <a:ext cx="3422204" cy="1296584"/>
              <a:chOff x="683568" y="1662584"/>
              <a:chExt cx="3422204" cy="1296584"/>
            </a:xfrm>
          </p:grpSpPr>
          <p:sp>
            <p:nvSpPr>
              <p:cNvPr id="52" name="TextBox 1"/>
              <p:cNvSpPr txBox="1"/>
              <p:nvPr/>
            </p:nvSpPr>
            <p:spPr>
              <a:xfrm>
                <a:off x="683568" y="2202038"/>
                <a:ext cx="3422204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插入和删除元素时，平均需要移动半个表的元素</a:t>
                </a:r>
              </a:p>
            </p:txBody>
          </p:sp>
          <p:sp>
            <p:nvSpPr>
              <p:cNvPr id="54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移动量大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60" name="Straight Connector 43"/>
          <p:cNvCxnSpPr/>
          <p:nvPr/>
        </p:nvCxnSpPr>
        <p:spPr>
          <a:xfrm flipH="1">
            <a:off x="4552575" y="2708920"/>
            <a:ext cx="19425" cy="316835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 60"/>
          <p:cNvGrpSpPr/>
          <p:nvPr/>
        </p:nvGrpSpPr>
        <p:grpSpPr>
          <a:xfrm>
            <a:off x="5006086" y="4425607"/>
            <a:ext cx="3454347" cy="1307649"/>
            <a:chOff x="5006086" y="2209731"/>
            <a:chExt cx="3454347" cy="1307649"/>
          </a:xfrm>
        </p:grpSpPr>
        <p:sp>
          <p:nvSpPr>
            <p:cNvPr id="62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63" name="组 62"/>
            <p:cNvGrpSpPr/>
            <p:nvPr/>
          </p:nvGrpSpPr>
          <p:grpSpPr>
            <a:xfrm>
              <a:off x="5006086" y="2220796"/>
              <a:ext cx="3454347" cy="1296584"/>
              <a:chOff x="683568" y="1662584"/>
              <a:chExt cx="3454347" cy="1296584"/>
            </a:xfrm>
          </p:grpSpPr>
          <p:sp>
            <p:nvSpPr>
              <p:cNvPr id="64" name="TextBox 1"/>
              <p:cNvSpPr txBox="1"/>
              <p:nvPr/>
            </p:nvSpPr>
            <p:spPr>
              <a:xfrm>
                <a:off x="683568" y="2202038"/>
                <a:ext cx="3454347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数组需要连续存储空间，数据量大时，难以满足</a:t>
                </a:r>
              </a:p>
            </p:txBody>
          </p:sp>
          <p:sp>
            <p:nvSpPr>
              <p:cNvPr id="65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连续空间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grpSp>
        <p:nvGrpSpPr>
          <p:cNvPr id="16" name="组 15"/>
          <p:cNvGrpSpPr/>
          <p:nvPr/>
        </p:nvGrpSpPr>
        <p:grpSpPr>
          <a:xfrm>
            <a:off x="1119424" y="1196752"/>
            <a:ext cx="6908960" cy="1159701"/>
            <a:chOff x="1551472" y="1196752"/>
            <a:chExt cx="6908960" cy="1159701"/>
          </a:xfrm>
        </p:grpSpPr>
        <p:grpSp>
          <p:nvGrpSpPr>
            <p:cNvPr id="14" name="组 13"/>
            <p:cNvGrpSpPr/>
            <p:nvPr/>
          </p:nvGrpSpPr>
          <p:grpSpPr>
            <a:xfrm>
              <a:off x="1551472" y="1196752"/>
              <a:ext cx="6908960" cy="1159701"/>
              <a:chOff x="1231296" y="1196752"/>
              <a:chExt cx="6908960" cy="115970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231296" y="1230784"/>
                <a:ext cx="12203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顺序</a:t>
                </a:r>
                <a:endParaRPr kumimoji="1" lang="en-US" altLang="zh-CN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存储</a:t>
                </a: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307608" y="1196752"/>
                <a:ext cx="23792" cy="1159701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483768" y="1202308"/>
                <a:ext cx="5656488" cy="487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采用连续的储存方式</a:t>
                </a: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2803944" y="1824608"/>
              <a:ext cx="565648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存储结点只保存元素本身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8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：线性表的顺序存储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线性表的定义和抽象数据类型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：线性表的链接存储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86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线性表的定义和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ADT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7C908C-E9C0-CA4F-9DBB-0F062D5BC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33500"/>
            <a:ext cx="8521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线性表的链接存储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556792"/>
            <a:ext cx="9017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755576" y="1124744"/>
            <a:ext cx="7308304" cy="1872208"/>
            <a:chOff x="1152128" y="1202308"/>
            <a:chExt cx="7308304" cy="1872208"/>
          </a:xfrm>
        </p:grpSpPr>
        <p:grpSp>
          <p:nvGrpSpPr>
            <p:cNvPr id="14" name="组 13"/>
            <p:cNvGrpSpPr/>
            <p:nvPr/>
          </p:nvGrpSpPr>
          <p:grpSpPr>
            <a:xfrm>
              <a:off x="1152128" y="1202308"/>
              <a:ext cx="7308304" cy="1872208"/>
              <a:chOff x="831952" y="1202308"/>
              <a:chExt cx="7308304" cy="187220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831952" y="1353582"/>
                <a:ext cx="140801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48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链接存储</a:t>
                </a: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361868" y="1202308"/>
                <a:ext cx="0" cy="1872208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483768" y="1202308"/>
                <a:ext cx="5656488" cy="487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采用离散方式存储线性表</a:t>
                </a: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803944" y="1789179"/>
              <a:ext cx="565648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存储结点包含值域和指针域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803944" y="2376050"/>
              <a:ext cx="565648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只能通过指针找到相邻结点元素</a:t>
              </a:r>
            </a:p>
          </p:txBody>
        </p:sp>
      </p:grp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86414"/>
              </p:ext>
            </p:extLst>
          </p:nvPr>
        </p:nvGraphicFramePr>
        <p:xfrm>
          <a:off x="186551" y="4149080"/>
          <a:ext cx="8777937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15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77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77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77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地址</a:t>
                      </a: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地址</a:t>
                      </a: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地址</a:t>
                      </a: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地址</a:t>
                      </a: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item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next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item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next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item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next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H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6" name="组 35"/>
          <p:cNvGrpSpPr/>
          <p:nvPr/>
        </p:nvGrpSpPr>
        <p:grpSpPr>
          <a:xfrm>
            <a:off x="1482695" y="3764887"/>
            <a:ext cx="3600400" cy="324694"/>
            <a:chOff x="1979712" y="3404847"/>
            <a:chExt cx="4608512" cy="324694"/>
          </a:xfrm>
        </p:grpSpPr>
        <p:cxnSp>
          <p:nvCxnSpPr>
            <p:cNvPr id="22" name="肘形连接符 21"/>
            <p:cNvCxnSpPr/>
            <p:nvPr/>
          </p:nvCxnSpPr>
          <p:spPr>
            <a:xfrm>
              <a:off x="1979712" y="3404847"/>
              <a:ext cx="4608512" cy="324694"/>
            </a:xfrm>
            <a:prstGeom prst="bentConnector3">
              <a:avLst>
                <a:gd name="adj1" fmla="val 10003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>
              <a:off x="1979712" y="3404847"/>
              <a:ext cx="0" cy="3246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 64"/>
          <p:cNvGrpSpPr/>
          <p:nvPr/>
        </p:nvGrpSpPr>
        <p:grpSpPr>
          <a:xfrm>
            <a:off x="2994863" y="3573015"/>
            <a:ext cx="2736304" cy="516566"/>
            <a:chOff x="2915816" y="3573015"/>
            <a:chExt cx="3384376" cy="516566"/>
          </a:xfrm>
        </p:grpSpPr>
        <p:cxnSp>
          <p:nvCxnSpPr>
            <p:cNvPr id="39" name="肘形连接符 38"/>
            <p:cNvCxnSpPr/>
            <p:nvPr/>
          </p:nvCxnSpPr>
          <p:spPr>
            <a:xfrm rot="10800000" flipV="1">
              <a:off x="2915816" y="3573015"/>
              <a:ext cx="3384376" cy="516565"/>
            </a:xfrm>
            <a:prstGeom prst="bentConnector3">
              <a:avLst>
                <a:gd name="adj1" fmla="val 10008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/>
            <p:nvPr/>
          </p:nvCxnSpPr>
          <p:spPr>
            <a:xfrm>
              <a:off x="6300192" y="3573016"/>
              <a:ext cx="0" cy="516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2664878" y="5325301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链接存储的存储空间状态示意图</a:t>
            </a:r>
          </a:p>
        </p:txBody>
      </p:sp>
      <p:grpSp>
        <p:nvGrpSpPr>
          <p:cNvPr id="66" name="组 65"/>
          <p:cNvGrpSpPr/>
          <p:nvPr/>
        </p:nvGrpSpPr>
        <p:grpSpPr>
          <a:xfrm>
            <a:off x="834623" y="3246021"/>
            <a:ext cx="7056784" cy="843559"/>
            <a:chOff x="2915816" y="3573015"/>
            <a:chExt cx="3384376" cy="516566"/>
          </a:xfrm>
        </p:grpSpPr>
        <p:cxnSp>
          <p:nvCxnSpPr>
            <p:cNvPr id="67" name="肘形连接符 66"/>
            <p:cNvCxnSpPr/>
            <p:nvPr/>
          </p:nvCxnSpPr>
          <p:spPr>
            <a:xfrm rot="10800000" flipV="1">
              <a:off x="2915816" y="3573015"/>
              <a:ext cx="3384376" cy="516565"/>
            </a:xfrm>
            <a:prstGeom prst="bentConnector3">
              <a:avLst>
                <a:gd name="adj1" fmla="val 10008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/>
            <p:cNvCxnSpPr/>
            <p:nvPr/>
          </p:nvCxnSpPr>
          <p:spPr>
            <a:xfrm>
              <a:off x="6300192" y="3573016"/>
              <a:ext cx="0" cy="51656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91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4465386" y="634125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双链表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8177"/>
              </p:ext>
            </p:extLst>
          </p:nvPr>
        </p:nvGraphicFramePr>
        <p:xfrm>
          <a:off x="827584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7504" y="29189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cxnSp>
        <p:nvCxnSpPr>
          <p:cNvPr id="12" name="直线箭头连接符 11"/>
          <p:cNvCxnSpPr>
            <a:stCxn id="10" idx="3"/>
            <a:endCxn id="3" idx="1"/>
          </p:cNvCxnSpPr>
          <p:nvPr/>
        </p:nvCxnSpPr>
        <p:spPr>
          <a:xfrm>
            <a:off x="395536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36976"/>
              </p:ext>
            </p:extLst>
          </p:nvPr>
        </p:nvGraphicFramePr>
        <p:xfrm>
          <a:off x="2122520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直线箭头连接符 30"/>
          <p:cNvCxnSpPr>
            <a:endCxn id="31" idx="1"/>
          </p:cNvCxnSpPr>
          <p:nvPr/>
        </p:nvCxnSpPr>
        <p:spPr>
          <a:xfrm>
            <a:off x="1690472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37462"/>
              </p:ext>
            </p:extLst>
          </p:nvPr>
        </p:nvGraphicFramePr>
        <p:xfrm>
          <a:off x="4356096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4" name="直线箭头连接符 33"/>
          <p:cNvCxnSpPr>
            <a:endCxn id="34" idx="1"/>
          </p:cNvCxnSpPr>
          <p:nvPr/>
        </p:nvCxnSpPr>
        <p:spPr>
          <a:xfrm>
            <a:off x="3924048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94195"/>
              </p:ext>
            </p:extLst>
          </p:nvPr>
        </p:nvGraphicFramePr>
        <p:xfrm>
          <a:off x="5652240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i+1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直线箭头连接符 37"/>
          <p:cNvCxnSpPr>
            <a:endCxn id="38" idx="1"/>
          </p:cNvCxnSpPr>
          <p:nvPr/>
        </p:nvCxnSpPr>
        <p:spPr>
          <a:xfrm>
            <a:off x="5220192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857910"/>
              </p:ext>
            </p:extLst>
          </p:nvPr>
        </p:nvGraphicFramePr>
        <p:xfrm>
          <a:off x="7884488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直线箭头连接符 40"/>
          <p:cNvCxnSpPr>
            <a:endCxn id="41" idx="1"/>
          </p:cNvCxnSpPr>
          <p:nvPr/>
        </p:nvCxnSpPr>
        <p:spPr>
          <a:xfrm>
            <a:off x="7452440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2986496" y="310327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6516216" y="310327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444169" y="28492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950259" y="28492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27617"/>
              </p:ext>
            </p:extLst>
          </p:nvPr>
        </p:nvGraphicFramePr>
        <p:xfrm>
          <a:off x="755576" y="5765013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文本框 45"/>
          <p:cNvSpPr txBox="1"/>
          <p:nvPr/>
        </p:nvSpPr>
        <p:spPr>
          <a:xfrm>
            <a:off x="35496" y="583237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47" name="直线箭头连接符 46"/>
          <p:cNvCxnSpPr>
            <a:endCxn id="46" idx="1"/>
          </p:cNvCxnSpPr>
          <p:nvPr/>
        </p:nvCxnSpPr>
        <p:spPr>
          <a:xfrm>
            <a:off x="323528" y="6017041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1610961" y="59193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79925"/>
              </p:ext>
            </p:extLst>
          </p:nvPr>
        </p:nvGraphicFramePr>
        <p:xfrm>
          <a:off x="2043129" y="5765013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2" name="直线箭头连接符 61"/>
          <p:cNvCxnSpPr/>
          <p:nvPr/>
        </p:nvCxnSpPr>
        <p:spPr>
          <a:xfrm rot="10800000">
            <a:off x="1763361" y="60717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>
            <a:off x="3707904" y="591884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表格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33004"/>
              </p:ext>
            </p:extLst>
          </p:nvPr>
        </p:nvGraphicFramePr>
        <p:xfrm>
          <a:off x="4140072" y="5764547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6" name="直线箭头连接符 65"/>
          <p:cNvCxnSpPr/>
          <p:nvPr/>
        </p:nvCxnSpPr>
        <p:spPr>
          <a:xfrm rot="10800000">
            <a:off x="3860304" y="607124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/>
          <p:cNvCxnSpPr/>
          <p:nvPr/>
        </p:nvCxnSpPr>
        <p:spPr>
          <a:xfrm>
            <a:off x="5147952" y="5919487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格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214962"/>
              </p:ext>
            </p:extLst>
          </p:nvPr>
        </p:nvGraphicFramePr>
        <p:xfrm>
          <a:off x="5580120" y="5765194"/>
          <a:ext cx="1152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i+1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9" name="直线箭头连接符 68"/>
          <p:cNvCxnSpPr/>
          <p:nvPr/>
        </p:nvCxnSpPr>
        <p:spPr>
          <a:xfrm rot="10800000">
            <a:off x="5300352" y="6071887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/>
          <p:cNvCxnSpPr/>
          <p:nvPr/>
        </p:nvCxnSpPr>
        <p:spPr>
          <a:xfrm>
            <a:off x="7524320" y="591884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表格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96896"/>
              </p:ext>
            </p:extLst>
          </p:nvPr>
        </p:nvGraphicFramePr>
        <p:xfrm>
          <a:off x="7956488" y="5764547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2" name="直线箭头连接符 71"/>
          <p:cNvCxnSpPr/>
          <p:nvPr/>
        </p:nvCxnSpPr>
        <p:spPr>
          <a:xfrm rot="10800000">
            <a:off x="7676720" y="607124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/>
          <p:nvPr/>
        </p:nvCxnSpPr>
        <p:spPr>
          <a:xfrm>
            <a:off x="2907312" y="59193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/>
          <p:cNvCxnSpPr/>
          <p:nvPr/>
        </p:nvCxnSpPr>
        <p:spPr>
          <a:xfrm rot="10800000">
            <a:off x="3059712" y="60717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>
            <a:off x="6579720" y="59193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/>
          <p:nvPr/>
        </p:nvCxnSpPr>
        <p:spPr>
          <a:xfrm rot="10800000">
            <a:off x="6732120" y="607170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3347864" y="576599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7166283" y="576599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4419042" y="34030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单链表</a:t>
            </a:r>
          </a:p>
        </p:txBody>
      </p:sp>
      <p:sp>
        <p:nvSpPr>
          <p:cNvPr id="80" name="线形标注 1 (带边框和强调线) 79"/>
          <p:cNvSpPr/>
          <p:nvPr/>
        </p:nvSpPr>
        <p:spPr>
          <a:xfrm>
            <a:off x="18294" y="2060994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64773"/>
              <a:gd name="adj4" fmla="val 3542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表头指针</a:t>
            </a:r>
          </a:p>
        </p:txBody>
      </p:sp>
      <p:sp>
        <p:nvSpPr>
          <p:cNvPr id="81" name="线形标注 1 (带边框和强调线) 80"/>
          <p:cNvSpPr/>
          <p:nvPr/>
        </p:nvSpPr>
        <p:spPr>
          <a:xfrm>
            <a:off x="1080052" y="2015918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35737"/>
              <a:gd name="adj4" fmla="val 54007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表头节点</a:t>
            </a:r>
          </a:p>
        </p:txBody>
      </p:sp>
      <p:sp>
        <p:nvSpPr>
          <p:cNvPr id="82" name="线形标注 1 (带边框和强调线) 81"/>
          <p:cNvSpPr/>
          <p:nvPr/>
        </p:nvSpPr>
        <p:spPr>
          <a:xfrm>
            <a:off x="8266853" y="1772816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82195"/>
              <a:gd name="adj4" fmla="val 2458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表尾指针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22" y="965167"/>
            <a:ext cx="2911138" cy="1629279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914" y="3797816"/>
            <a:ext cx="2875198" cy="19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0" grpId="0"/>
      <p:bldP spid="19" grpId="0"/>
      <p:bldP spid="44" grpId="0"/>
      <p:bldP spid="46" grpId="0"/>
      <p:bldP spid="77" grpId="0"/>
      <p:bldP spid="78" grpId="0"/>
      <p:bldP spid="79" grpId="0"/>
      <p:bldP spid="80" grpId="0" animBg="1"/>
      <p:bldP spid="81" grpId="0" animBg="1"/>
      <p:bldP spid="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单链表的插入结点操作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73766"/>
              </p:ext>
            </p:extLst>
          </p:nvPr>
        </p:nvGraphicFramePr>
        <p:xfrm>
          <a:off x="539552" y="1844824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94964"/>
              </p:ext>
            </p:extLst>
          </p:nvPr>
        </p:nvGraphicFramePr>
        <p:xfrm>
          <a:off x="3131840" y="1844824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09561"/>
              </p:ext>
            </p:extLst>
          </p:nvPr>
        </p:nvGraphicFramePr>
        <p:xfrm>
          <a:off x="1835696" y="2992095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直线箭头连接符 15"/>
          <p:cNvCxnSpPr/>
          <p:nvPr/>
        </p:nvCxnSpPr>
        <p:spPr>
          <a:xfrm>
            <a:off x="1410152" y="2102391"/>
            <a:ext cx="1753448" cy="11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35496" y="2085146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43488" y="2928768"/>
            <a:ext cx="43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</a:t>
            </a:r>
            <a:endParaRPr kumimoji="1" lang="zh-CN" altLang="en-US" sz="3200" dirty="0"/>
          </a:p>
        </p:txBody>
      </p:sp>
      <p:cxnSp>
        <p:nvCxnSpPr>
          <p:cNvPr id="48" name="直线箭头连接符 47"/>
          <p:cNvCxnSpPr/>
          <p:nvPr/>
        </p:nvCxnSpPr>
        <p:spPr>
          <a:xfrm flipV="1">
            <a:off x="3976804" y="2096852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1329680" y="3242470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247775"/>
              </p:ext>
            </p:extLst>
          </p:nvPr>
        </p:nvGraphicFramePr>
        <p:xfrm>
          <a:off x="5205960" y="1862216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0725"/>
              </p:ext>
            </p:extLst>
          </p:nvPr>
        </p:nvGraphicFramePr>
        <p:xfrm>
          <a:off x="7798248" y="1862216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50820"/>
              </p:ext>
            </p:extLst>
          </p:nvPr>
        </p:nvGraphicFramePr>
        <p:xfrm>
          <a:off x="6502104" y="3009487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4" name="直线箭头连接符 53"/>
          <p:cNvCxnSpPr>
            <a:endCxn id="53" idx="1"/>
          </p:cNvCxnSpPr>
          <p:nvPr/>
        </p:nvCxnSpPr>
        <p:spPr>
          <a:xfrm>
            <a:off x="6044800" y="2102538"/>
            <a:ext cx="457304" cy="1158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 flipV="1">
            <a:off x="4701904" y="2102538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5709896" y="2946160"/>
            <a:ext cx="43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</a:t>
            </a:r>
            <a:endParaRPr kumimoji="1" lang="zh-CN" altLang="en-US" sz="3200" dirty="0"/>
          </a:p>
        </p:txBody>
      </p:sp>
      <p:cxnSp>
        <p:nvCxnSpPr>
          <p:cNvPr id="57" name="直线箭头连接符 56"/>
          <p:cNvCxnSpPr/>
          <p:nvPr/>
        </p:nvCxnSpPr>
        <p:spPr>
          <a:xfrm flipV="1">
            <a:off x="8643212" y="2114244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 flipV="1">
            <a:off x="5996088" y="3259862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endCxn id="52" idx="1"/>
          </p:cNvCxnSpPr>
          <p:nvPr/>
        </p:nvCxnSpPr>
        <p:spPr>
          <a:xfrm flipV="1">
            <a:off x="7338984" y="2114244"/>
            <a:ext cx="459264" cy="1128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880623" y="227824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508975" y="227824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212831" y="3460938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552268" y="227824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180620" y="227824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4476" y="3460938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735777" y="38098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插入前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482242" y="38098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插入后</a:t>
            </a:r>
          </a:p>
        </p:txBody>
      </p:sp>
      <p:grpSp>
        <p:nvGrpSpPr>
          <p:cNvPr id="88" name="组 87"/>
          <p:cNvGrpSpPr/>
          <p:nvPr/>
        </p:nvGrpSpPr>
        <p:grpSpPr>
          <a:xfrm>
            <a:off x="323513" y="4434994"/>
            <a:ext cx="3422204" cy="947102"/>
            <a:chOff x="5006086" y="2209731"/>
            <a:chExt cx="3422204" cy="947102"/>
          </a:xfrm>
        </p:grpSpPr>
        <p:sp>
          <p:nvSpPr>
            <p:cNvPr id="89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错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91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找不到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c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的地址，链表断了</a:t>
                </a:r>
              </a:p>
            </p:txBody>
          </p:sp>
          <p:sp>
            <p:nvSpPr>
              <p:cNvPr id="92" name="TextBox 13"/>
              <p:cNvSpPr txBox="1"/>
              <p:nvPr/>
            </p:nvSpPr>
            <p:spPr>
              <a:xfrm>
                <a:off x="1348170" y="1662584"/>
                <a:ext cx="2322480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先执行</a:t>
                </a:r>
                <a:r>
                  <a:rPr kumimoji="1" lang="en-US" altLang="zh-CN" sz="2400" dirty="0"/>
                  <a:t>a-&gt;next=s;</a:t>
                </a:r>
                <a:endParaRPr kumimoji="1" lang="zh-CN" altLang="en-US" sz="2400" dirty="0"/>
              </a:p>
            </p:txBody>
          </p:sp>
        </p:grpSp>
      </p:grpSp>
      <p:cxnSp>
        <p:nvCxnSpPr>
          <p:cNvPr id="93" name="直线箭头连接符 92"/>
          <p:cNvCxnSpPr/>
          <p:nvPr/>
        </p:nvCxnSpPr>
        <p:spPr>
          <a:xfrm>
            <a:off x="1360121" y="2120333"/>
            <a:ext cx="457304" cy="11085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/>
          <p:cNvCxnSpPr/>
          <p:nvPr/>
        </p:nvCxnSpPr>
        <p:spPr>
          <a:xfrm flipV="1">
            <a:off x="2664011" y="2123223"/>
            <a:ext cx="459264" cy="1128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"/>
          <p:cNvSpPr txBox="1"/>
          <p:nvPr/>
        </p:nvSpPr>
        <p:spPr>
          <a:xfrm>
            <a:off x="4716016" y="4978446"/>
            <a:ext cx="3672408" cy="39658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s-&gt;next=a-&gt;next;</a:t>
            </a:r>
          </a:p>
        </p:txBody>
      </p:sp>
      <p:sp>
        <p:nvSpPr>
          <p:cNvPr id="86" name="Rounded Rectangle 2"/>
          <p:cNvSpPr/>
          <p:nvPr/>
        </p:nvSpPr>
        <p:spPr>
          <a:xfrm>
            <a:off x="4819325" y="4444300"/>
            <a:ext cx="503999" cy="503999"/>
          </a:xfrm>
          <a:prstGeom prst="roundRect">
            <a:avLst/>
          </a:prstGeom>
          <a:solidFill>
            <a:srgbClr val="0FB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5380618" y="4438992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zh-CN" alt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依次执行：</a:t>
            </a:r>
            <a:endParaRPr lang="en-US" sz="2400" b="1" dirty="0">
              <a:solidFill>
                <a:srgbClr val="44546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716016" y="5290531"/>
            <a:ext cx="13965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a-&gt;next=s;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1" name="组 100"/>
          <p:cNvGrpSpPr/>
          <p:nvPr/>
        </p:nvGrpSpPr>
        <p:grpSpPr>
          <a:xfrm>
            <a:off x="257134" y="5805264"/>
            <a:ext cx="8357657" cy="720080"/>
            <a:chOff x="249101" y="2780928"/>
            <a:chExt cx="8357657" cy="720080"/>
          </a:xfrm>
        </p:grpSpPr>
        <p:sp>
          <p:nvSpPr>
            <p:cNvPr id="102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3" name="对角圆角矩形 102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在单链表的表头和表尾插入结点的操作有何异同？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77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3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2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5" grpId="0"/>
      <p:bldP spid="85" grpId="1"/>
      <p:bldP spid="86" grpId="0" animBg="1"/>
      <p:bldP spid="87" grpId="0"/>
      <p:bldP spid="97" grpId="0"/>
      <p:bldP spid="9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单链表的删除结点操作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390038"/>
              </p:ext>
            </p:extLst>
          </p:nvPr>
        </p:nvGraphicFramePr>
        <p:xfrm>
          <a:off x="5145984" y="2344368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0589"/>
              </p:ext>
            </p:extLst>
          </p:nvPr>
        </p:nvGraphicFramePr>
        <p:xfrm>
          <a:off x="7738272" y="2344368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74429"/>
              </p:ext>
            </p:extLst>
          </p:nvPr>
        </p:nvGraphicFramePr>
        <p:xfrm>
          <a:off x="6442128" y="349163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直线箭头连接符 15"/>
          <p:cNvCxnSpPr/>
          <p:nvPr/>
        </p:nvCxnSpPr>
        <p:spPr>
          <a:xfrm>
            <a:off x="6016584" y="2601935"/>
            <a:ext cx="1753448" cy="11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4647333" y="2619877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649920" y="3428312"/>
            <a:ext cx="43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</a:t>
            </a:r>
            <a:endParaRPr kumimoji="1" lang="zh-CN" altLang="en-US" sz="3200" dirty="0"/>
          </a:p>
        </p:txBody>
      </p:sp>
      <p:cxnSp>
        <p:nvCxnSpPr>
          <p:cNvPr id="48" name="直线箭头连接符 47"/>
          <p:cNvCxnSpPr/>
          <p:nvPr/>
        </p:nvCxnSpPr>
        <p:spPr>
          <a:xfrm flipV="1">
            <a:off x="8583236" y="2596396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 flipV="1">
            <a:off x="5936112" y="3742014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32469"/>
              </p:ext>
            </p:extLst>
          </p:nvPr>
        </p:nvGraphicFramePr>
        <p:xfrm>
          <a:off x="556724" y="2356074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821"/>
              </p:ext>
            </p:extLst>
          </p:nvPr>
        </p:nvGraphicFramePr>
        <p:xfrm>
          <a:off x="3149012" y="2356074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252088"/>
              </p:ext>
            </p:extLst>
          </p:nvPr>
        </p:nvGraphicFramePr>
        <p:xfrm>
          <a:off x="1852868" y="3503345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4" name="直线箭头连接符 53"/>
          <p:cNvCxnSpPr/>
          <p:nvPr/>
        </p:nvCxnSpPr>
        <p:spPr>
          <a:xfrm>
            <a:off x="1387480" y="2619877"/>
            <a:ext cx="457304" cy="11589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/>
          <p:nvPr/>
        </p:nvCxnSpPr>
        <p:spPr>
          <a:xfrm flipV="1">
            <a:off x="52668" y="2596396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/>
          <p:nvPr/>
        </p:nvCxnSpPr>
        <p:spPr>
          <a:xfrm flipV="1">
            <a:off x="3993976" y="2608102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endCxn id="52" idx="1"/>
          </p:cNvCxnSpPr>
          <p:nvPr/>
        </p:nvCxnSpPr>
        <p:spPr>
          <a:xfrm flipV="1">
            <a:off x="2689748" y="2608102"/>
            <a:ext cx="459264" cy="1128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5487055" y="277779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115407" y="277779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19263" y="3960482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03032" y="277210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531384" y="27721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235240" y="3954796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42209" y="430939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插入后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833006" y="43037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插入前</a:t>
            </a:r>
          </a:p>
        </p:txBody>
      </p:sp>
      <p:grpSp>
        <p:nvGrpSpPr>
          <p:cNvPr id="88" name="组 87"/>
          <p:cNvGrpSpPr/>
          <p:nvPr/>
        </p:nvGrpSpPr>
        <p:grpSpPr>
          <a:xfrm>
            <a:off x="323512" y="5155074"/>
            <a:ext cx="4104471" cy="975251"/>
            <a:chOff x="5006085" y="2209731"/>
            <a:chExt cx="4104471" cy="975251"/>
          </a:xfrm>
        </p:grpSpPr>
        <p:sp>
          <p:nvSpPr>
            <p:cNvPr id="89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错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90" name="组 89"/>
            <p:cNvGrpSpPr/>
            <p:nvPr/>
          </p:nvGrpSpPr>
          <p:grpSpPr>
            <a:xfrm>
              <a:off x="5006085" y="2220796"/>
              <a:ext cx="4104471" cy="964186"/>
              <a:chOff x="683567" y="1662584"/>
              <a:chExt cx="4104471" cy="964186"/>
            </a:xfrm>
          </p:grpSpPr>
          <p:sp>
            <p:nvSpPr>
              <p:cNvPr id="91" name="TextBox 1"/>
              <p:cNvSpPr txBox="1"/>
              <p:nvPr/>
            </p:nvSpPr>
            <p:spPr>
              <a:xfrm>
                <a:off x="683567" y="2202038"/>
                <a:ext cx="4032463" cy="4247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找不到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的地址，无法回收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</a:t>
                </a: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结点</a:t>
                </a:r>
              </a:p>
            </p:txBody>
          </p:sp>
          <p:sp>
            <p:nvSpPr>
              <p:cNvPr id="92" name="TextBox 13"/>
              <p:cNvSpPr txBox="1"/>
              <p:nvPr/>
            </p:nvSpPr>
            <p:spPr>
              <a:xfrm>
                <a:off x="1348169" y="1662584"/>
                <a:ext cx="34398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直接执行</a:t>
                </a:r>
                <a:r>
                  <a:rPr kumimoji="1" lang="en-US" altLang="zh-CN" sz="2400" dirty="0"/>
                  <a:t>a-&gt;next=b-&gt;next;</a:t>
                </a:r>
                <a:endParaRPr kumimoji="1" lang="zh-CN" altLang="en-US" sz="2400" dirty="0"/>
              </a:p>
            </p:txBody>
          </p:sp>
        </p:grpSp>
      </p:grpSp>
      <p:sp>
        <p:nvSpPr>
          <p:cNvPr id="85" name="TextBox 1"/>
          <p:cNvSpPr txBox="1"/>
          <p:nvPr/>
        </p:nvSpPr>
        <p:spPr>
          <a:xfrm>
            <a:off x="4860032" y="5698526"/>
            <a:ext cx="3672408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914377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s=a-&gt;next;</a:t>
            </a:r>
          </a:p>
        </p:txBody>
      </p:sp>
      <p:sp>
        <p:nvSpPr>
          <p:cNvPr id="86" name="Rounded Rectangle 2"/>
          <p:cNvSpPr/>
          <p:nvPr/>
        </p:nvSpPr>
        <p:spPr>
          <a:xfrm>
            <a:off x="4963341" y="5164380"/>
            <a:ext cx="503999" cy="503999"/>
          </a:xfrm>
          <a:prstGeom prst="roundRect">
            <a:avLst/>
          </a:prstGeom>
          <a:solidFill>
            <a:srgbClr val="0FB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7" name="TextBox 13"/>
          <p:cNvSpPr txBox="1"/>
          <p:nvPr/>
        </p:nvSpPr>
        <p:spPr>
          <a:xfrm>
            <a:off x="5524634" y="5159072"/>
            <a:ext cx="1723549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zh-CN" alt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依次执行：</a:t>
            </a:r>
            <a:endParaRPr lang="en-US" sz="2400" b="1" dirty="0">
              <a:solidFill>
                <a:srgbClr val="44546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860032" y="6010611"/>
            <a:ext cx="214513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a-&gt;next=s-&gt;next;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6" name="直线箭头连接符 45"/>
          <p:cNvCxnSpPr/>
          <p:nvPr/>
        </p:nvCxnSpPr>
        <p:spPr>
          <a:xfrm>
            <a:off x="1405992" y="2596710"/>
            <a:ext cx="1753448" cy="117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194339" y="3226681"/>
            <a:ext cx="3317100" cy="1104346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043488" y="3492297"/>
            <a:ext cx="43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s</a:t>
            </a:r>
            <a:endParaRPr kumimoji="1" lang="zh-CN" altLang="en-US" sz="3200" dirty="0"/>
          </a:p>
        </p:txBody>
      </p:sp>
      <p:cxnSp>
        <p:nvCxnSpPr>
          <p:cNvPr id="59" name="直线箭头连接符 58"/>
          <p:cNvCxnSpPr/>
          <p:nvPr/>
        </p:nvCxnSpPr>
        <p:spPr>
          <a:xfrm flipV="1">
            <a:off x="1329680" y="3805999"/>
            <a:ext cx="506016" cy="3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4858409" y="6316682"/>
            <a:ext cx="219423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delete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s;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1509" y="3224031"/>
            <a:ext cx="3317100" cy="1104346"/>
          </a:xfrm>
          <a:prstGeom prst="rect">
            <a:avLst/>
          </a:prstGeom>
          <a:solidFill>
            <a:schemeClr val="bg1">
              <a:lumMod val="8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3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5" presetClass="emph" presetSubtype="0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5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5" grpId="0"/>
      <p:bldP spid="85" grpId="1"/>
      <p:bldP spid="86" grpId="0" animBg="1"/>
      <p:bldP spid="87" grpId="0"/>
      <p:bldP spid="97" grpId="0"/>
      <p:bldP spid="97" grpId="1"/>
      <p:bldP spid="3" grpId="0" animBg="1"/>
      <p:bldP spid="49" grpId="0"/>
      <p:bldP spid="60" grpId="0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1944216" cy="16364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57830" y="1923819"/>
            <a:ext cx="613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如何构造一个含有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个元素的单链表？</a:t>
            </a:r>
          </a:p>
        </p:txBody>
      </p:sp>
    </p:spTree>
    <p:extLst>
      <p:ext uri="{BB962C8B-B14F-4D97-AF65-F5344CB8AC3E}">
        <p14:creationId xmlns:p14="http://schemas.microsoft.com/office/powerpoint/2010/main" val="10763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979712" y="1208099"/>
            <a:ext cx="5032942" cy="646331"/>
            <a:chOff x="331146" y="1208099"/>
            <a:chExt cx="5032942" cy="646331"/>
          </a:xfrm>
        </p:grpSpPr>
        <p:sp>
          <p:nvSpPr>
            <p:cNvPr id="19" name="文本框 18"/>
            <p:cNvSpPr txBox="1"/>
            <p:nvPr/>
          </p:nvSpPr>
          <p:spPr>
            <a:xfrm>
              <a:off x="331146" y="1208099"/>
              <a:ext cx="2152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结点结构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2411760" y="1238429"/>
              <a:ext cx="0" cy="58741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627784" y="1268760"/>
              <a:ext cx="2736304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数据域和指针域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" y="3192075"/>
            <a:ext cx="2911138" cy="162927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27" y="3192075"/>
            <a:ext cx="2875198" cy="19407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812" y="3192169"/>
            <a:ext cx="3314700" cy="1955800"/>
          </a:xfrm>
          <a:prstGeom prst="rect">
            <a:avLst/>
          </a:prstGeom>
        </p:spPr>
      </p:pic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Ch2/Ch2-3.cpp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48349"/>
            <a:chOff x="107504" y="964527"/>
            <a:chExt cx="9001000" cy="948349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初始化单链表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头指针不为空时，删除头指针；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57134" y="5805264"/>
            <a:ext cx="8357657" cy="720080"/>
            <a:chOff x="249101" y="2780928"/>
            <a:chExt cx="8357657" cy="720080"/>
          </a:xfrm>
        </p:grpSpPr>
        <p:sp>
          <p:nvSpPr>
            <p:cNvPr id="18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对角圆角矩形 18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直接将头指针指向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NULL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，可能导致内存泄露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9144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3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1353973"/>
            <a:chOff x="107504" y="964527"/>
            <a:chExt cx="9001000" cy="1353973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清空单链表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941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从表头结点开始删除全部结点再将头指针置空；删除结点时应先记录下一个结点的指针再删除当前结点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35080" y="5347802"/>
            <a:ext cx="8357657" cy="1177541"/>
            <a:chOff x="249101" y="2780927"/>
            <a:chExt cx="8357657" cy="1177541"/>
          </a:xfrm>
        </p:grpSpPr>
        <p:sp>
          <p:nvSpPr>
            <p:cNvPr id="18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对角圆角矩形 18"/>
            <p:cNvSpPr/>
            <p:nvPr/>
          </p:nvSpPr>
          <p:spPr>
            <a:xfrm>
              <a:off x="910549" y="2780927"/>
              <a:ext cx="7696209" cy="1177541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Wingdings" charset="2"/>
                <a:buChar char="Ø"/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先记录下当前结点的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next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指针域，再删除，否则找不到后面的结点了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44" y="2392641"/>
            <a:ext cx="4352575" cy="32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1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808289"/>
            <a:chOff x="179512" y="964527"/>
            <a:chExt cx="8928992" cy="80828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返回链表的长度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 14"/>
          <p:cNvGrpSpPr/>
          <p:nvPr/>
        </p:nvGrpSpPr>
        <p:grpSpPr>
          <a:xfrm>
            <a:off x="179512" y="4060871"/>
            <a:ext cx="8928992" cy="808289"/>
            <a:chOff x="179512" y="964527"/>
            <a:chExt cx="8928992" cy="808289"/>
          </a:xfrm>
        </p:grpSpPr>
        <p:sp>
          <p:nvSpPr>
            <p:cNvPr id="16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返回链表是否为空</a:t>
              </a:r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332386"/>
            <a:ext cx="3441011" cy="25154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03" y="4656098"/>
            <a:ext cx="3302558" cy="11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" y="1196752"/>
            <a:ext cx="8877300" cy="22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20888"/>
            <a:ext cx="4437088" cy="417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8" y="2141430"/>
            <a:ext cx="7823420" cy="4023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10775"/>
            <a:chOff x="107504" y="964527"/>
            <a:chExt cx="9001000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遍历单链表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1CF4EE1-608F-E648-8808-FBAEA065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8415526" cy="26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10775"/>
            <a:chOff x="107504" y="964527"/>
            <a:chExt cx="9001000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得到单链表中第</a:t>
              </a:r>
              <a:r>
                <a:rPr lang="en-US" altLang="zh-CN" sz="2400" b="1" dirty="0" err="1"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个结点中的元素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依次遍历链表并计数，当</a:t>
              </a:r>
              <a:r>
                <a:rPr lang="en-US" altLang="zh-CN" sz="2400" dirty="0" err="1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==</a:t>
              </a:r>
              <a:r>
                <a:rPr lang="en-US" altLang="zh-CN" sz="2400" dirty="0" err="1"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时停止，返回结点元素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5B78AD-C3B2-2749-94C9-C6344D98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07" y="1916829"/>
            <a:ext cx="4985136" cy="489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91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1391547"/>
            <a:chOff x="107504" y="964527"/>
            <a:chExt cx="9001000" cy="1391547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查找单链表中具有给定值的第一个元素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依次遍历链表并计数，当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HL-&gt;data==item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时停止，由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带回结点值返回结点元素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98296"/>
            <a:ext cx="8784976" cy="42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1391547"/>
            <a:chOff x="107504" y="964527"/>
            <a:chExt cx="9001000" cy="1391547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更新单链表中具有给定值的第一个元素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依次遍历链表并计数，当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HL-&gt;data==item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时停止，更新结点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39" y="2356074"/>
            <a:ext cx="6526813" cy="42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10775"/>
            <a:chOff x="107504" y="964527"/>
            <a:chExt cx="9001000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插入元素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找到插入位置，直接插入结点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408633" y="2288120"/>
            <a:ext cx="8206159" cy="2880320"/>
            <a:chOff x="249101" y="2780928"/>
            <a:chExt cx="8206159" cy="2880320"/>
          </a:xfrm>
        </p:grpSpPr>
        <p:sp>
          <p:nvSpPr>
            <p:cNvPr id="17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对角圆角矩形 17"/>
            <p:cNvSpPr/>
            <p:nvPr/>
          </p:nvSpPr>
          <p:spPr>
            <a:xfrm>
              <a:off x="910550" y="2780928"/>
              <a:ext cx="7544710" cy="288032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==0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在有序表上按序插入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==-1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在表尾直接插入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≤ pos ≤ L.size+1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在第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位置插入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2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48349"/>
            <a:chOff x="107504" y="964527"/>
            <a:chExt cx="9001000" cy="948349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10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删除元素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找到删除位置，在链表中删除结点，删除被删除结点</a:t>
              </a: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408633" y="2325694"/>
            <a:ext cx="8206159" cy="2880320"/>
            <a:chOff x="249101" y="2780928"/>
            <a:chExt cx="8206159" cy="2880320"/>
          </a:xfrm>
        </p:grpSpPr>
        <p:sp>
          <p:nvSpPr>
            <p:cNvPr id="2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1" name="对角圆角矩形 20"/>
            <p:cNvSpPr/>
            <p:nvPr/>
          </p:nvSpPr>
          <p:spPr>
            <a:xfrm>
              <a:off x="910550" y="2780928"/>
              <a:ext cx="7544710" cy="288032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==0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在有序表上按序删除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==-1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在表尾直接删除</a:t>
              </a:r>
              <a:endParaRPr lang="en-US" altLang="zh-CN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SzPct val="86000"/>
                <a:buFont typeface="Wingdings" charset="2"/>
                <a:buChar char="Ø"/>
              </a:pP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</a:t>
              </a: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≤ pos ≤ L.size+1</a:t>
              </a:r>
            </a:p>
            <a:p>
              <a:pPr>
                <a:lnSpc>
                  <a:spcPct val="120000"/>
                </a:lnSpc>
                <a:buSzPct val="86000"/>
              </a:pPr>
              <a:r>
                <a:rPr lang="tr-TR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	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在第</a:t>
              </a:r>
              <a:r>
                <a:rPr lang="en-US" altLang="zh-CN" sz="2400" dirty="0" err="1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pos</a:t>
              </a:r>
              <a:r>
                <a:rPr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位置删除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82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64527"/>
            <a:ext cx="9001000" cy="910775"/>
            <a:chOff x="107504" y="964527"/>
            <a:chExt cx="9001000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6"/>
              <a:ext cx="648073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链表排序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使线性表成为有序表；多种排序算法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75" y="2299253"/>
            <a:ext cx="5257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带有头结点的单链表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827584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07504" y="29189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cxnSp>
        <p:nvCxnSpPr>
          <p:cNvPr id="12" name="直线箭头连接符 11"/>
          <p:cNvCxnSpPr>
            <a:stCxn id="10" idx="3"/>
            <a:endCxn id="3" idx="1"/>
          </p:cNvCxnSpPr>
          <p:nvPr/>
        </p:nvCxnSpPr>
        <p:spPr>
          <a:xfrm>
            <a:off x="395536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>
            <p:extLst/>
          </p:nvPr>
        </p:nvGraphicFramePr>
        <p:xfrm>
          <a:off x="2122520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直线箭头连接符 30"/>
          <p:cNvCxnSpPr>
            <a:endCxn id="31" idx="1"/>
          </p:cNvCxnSpPr>
          <p:nvPr/>
        </p:nvCxnSpPr>
        <p:spPr>
          <a:xfrm>
            <a:off x="1690472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4356096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4" name="直线箭头连接符 33"/>
          <p:cNvCxnSpPr>
            <a:endCxn id="34" idx="1"/>
          </p:cNvCxnSpPr>
          <p:nvPr/>
        </p:nvCxnSpPr>
        <p:spPr>
          <a:xfrm>
            <a:off x="3924048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52240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i+1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直线箭头连接符 37"/>
          <p:cNvCxnSpPr>
            <a:endCxn id="38" idx="1"/>
          </p:cNvCxnSpPr>
          <p:nvPr/>
        </p:nvCxnSpPr>
        <p:spPr>
          <a:xfrm>
            <a:off x="5220192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>
            <p:extLst/>
          </p:nvPr>
        </p:nvGraphicFramePr>
        <p:xfrm>
          <a:off x="7884488" y="2851562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直线箭头连接符 40"/>
          <p:cNvCxnSpPr>
            <a:endCxn id="41" idx="1"/>
          </p:cNvCxnSpPr>
          <p:nvPr/>
        </p:nvCxnSpPr>
        <p:spPr>
          <a:xfrm>
            <a:off x="7452440" y="310359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2986496" y="310327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6516216" y="310327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444169" y="28492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950259" y="28492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79" name="文本框 78"/>
          <p:cNvSpPr txBox="1"/>
          <p:nvPr/>
        </p:nvSpPr>
        <p:spPr>
          <a:xfrm>
            <a:off x="4419042" y="34030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单链表</a:t>
            </a:r>
          </a:p>
        </p:txBody>
      </p:sp>
      <p:sp>
        <p:nvSpPr>
          <p:cNvPr id="80" name="线形标注 1 (带边框和强调线) 79"/>
          <p:cNvSpPr/>
          <p:nvPr/>
        </p:nvSpPr>
        <p:spPr>
          <a:xfrm>
            <a:off x="18294" y="2060994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64773"/>
              <a:gd name="adj4" fmla="val 3542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表头指针</a:t>
            </a:r>
          </a:p>
        </p:txBody>
      </p:sp>
      <p:sp>
        <p:nvSpPr>
          <p:cNvPr id="81" name="线形标注 1 (带边框和强调线) 80"/>
          <p:cNvSpPr/>
          <p:nvPr/>
        </p:nvSpPr>
        <p:spPr>
          <a:xfrm>
            <a:off x="1080052" y="2015918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35737"/>
              <a:gd name="adj4" fmla="val 54007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表头节点</a:t>
            </a:r>
          </a:p>
        </p:txBody>
      </p:sp>
      <p:sp>
        <p:nvSpPr>
          <p:cNvPr id="82" name="线形标注 1 (带边框和强调线) 81"/>
          <p:cNvSpPr/>
          <p:nvPr/>
        </p:nvSpPr>
        <p:spPr>
          <a:xfrm>
            <a:off x="8266853" y="1772816"/>
            <a:ext cx="720080" cy="576064"/>
          </a:xfrm>
          <a:prstGeom prst="accentBorderCallout1">
            <a:avLst>
              <a:gd name="adj1" fmla="val 37911"/>
              <a:gd name="adj2" fmla="val 111981"/>
              <a:gd name="adj3" fmla="val 182195"/>
              <a:gd name="adj4" fmla="val 2458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表尾指针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22" y="965167"/>
            <a:ext cx="2911138" cy="1629279"/>
          </a:xfrm>
          <a:prstGeom prst="rect">
            <a:avLst/>
          </a:prstGeom>
        </p:spPr>
      </p:pic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57895"/>
              </p:ext>
            </p:extLst>
          </p:nvPr>
        </p:nvGraphicFramePr>
        <p:xfrm>
          <a:off x="848420" y="452892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pattFill prst="wdUpDiag">
                      <a:fgClr>
                        <a:srgbClr val="0FB493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128340" y="459629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cxnSp>
        <p:nvCxnSpPr>
          <p:cNvPr id="51" name="直线箭头连接符 50"/>
          <p:cNvCxnSpPr>
            <a:stCxn id="57" idx="3"/>
            <a:endCxn id="50" idx="1"/>
          </p:cNvCxnSpPr>
          <p:nvPr/>
        </p:nvCxnSpPr>
        <p:spPr>
          <a:xfrm>
            <a:off x="416372" y="478095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03425"/>
              </p:ext>
            </p:extLst>
          </p:nvPr>
        </p:nvGraphicFramePr>
        <p:xfrm>
          <a:off x="2143356" y="452892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3" name="直线箭头连接符 52"/>
          <p:cNvCxnSpPr/>
          <p:nvPr/>
        </p:nvCxnSpPr>
        <p:spPr>
          <a:xfrm>
            <a:off x="1711308" y="478095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40114"/>
              </p:ext>
            </p:extLst>
          </p:nvPr>
        </p:nvGraphicFramePr>
        <p:xfrm>
          <a:off x="4376932" y="452892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5" name="直线箭头连接符 54"/>
          <p:cNvCxnSpPr/>
          <p:nvPr/>
        </p:nvCxnSpPr>
        <p:spPr>
          <a:xfrm>
            <a:off x="3944884" y="478095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609029"/>
              </p:ext>
            </p:extLst>
          </p:nvPr>
        </p:nvGraphicFramePr>
        <p:xfrm>
          <a:off x="5673076" y="452892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i+1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7" name="直线箭头连接符 56"/>
          <p:cNvCxnSpPr/>
          <p:nvPr/>
        </p:nvCxnSpPr>
        <p:spPr>
          <a:xfrm>
            <a:off x="5241028" y="478095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21930"/>
              </p:ext>
            </p:extLst>
          </p:nvPr>
        </p:nvGraphicFramePr>
        <p:xfrm>
          <a:off x="7905324" y="4528929"/>
          <a:ext cx="1080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9" name="直线箭头连接符 58"/>
          <p:cNvCxnSpPr/>
          <p:nvPr/>
        </p:nvCxnSpPr>
        <p:spPr>
          <a:xfrm>
            <a:off x="7473276" y="4780957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/>
          <p:nvPr/>
        </p:nvCxnSpPr>
        <p:spPr>
          <a:xfrm>
            <a:off x="3007332" y="478064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/>
          <p:nvPr/>
        </p:nvCxnSpPr>
        <p:spPr>
          <a:xfrm>
            <a:off x="6537052" y="478064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3465005" y="45266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6971095" y="452665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88" name="线形标注 1 (带边框和强调线) 87"/>
          <p:cNvSpPr/>
          <p:nvPr/>
        </p:nvSpPr>
        <p:spPr>
          <a:xfrm>
            <a:off x="251520" y="5629920"/>
            <a:ext cx="2808312" cy="576064"/>
          </a:xfrm>
          <a:prstGeom prst="accentBorderCallout1">
            <a:avLst>
              <a:gd name="adj1" fmla="val 37911"/>
              <a:gd name="adj2" fmla="val 111981"/>
              <a:gd name="adj3" fmla="val -103274"/>
              <a:gd name="adj4" fmla="val 3765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头结点：本身</a:t>
            </a:r>
            <a:r>
              <a:rPr kumimoji="1" lang="zh-CN" altLang="en-US">
                <a:latin typeface="Microsoft YaHei" charset="-122"/>
                <a:ea typeface="Microsoft YaHei" charset="-122"/>
                <a:cs typeface="Microsoft YaHei" charset="-122"/>
              </a:rPr>
              <a:t>不存储数据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798677" y="554230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带头结点的单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链表</a:t>
            </a:r>
          </a:p>
        </p:txBody>
      </p:sp>
    </p:spTree>
    <p:extLst>
      <p:ext uri="{BB962C8B-B14F-4D97-AF65-F5344CB8AC3E}">
        <p14:creationId xmlns:p14="http://schemas.microsoft.com/office/powerpoint/2010/main" val="2688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44" grpId="0"/>
      <p:bldP spid="79" grpId="0"/>
      <p:bldP spid="80" grpId="0" animBg="1"/>
      <p:bldP spid="81" grpId="0" animBg="1"/>
      <p:bldP spid="82" grpId="0" animBg="1"/>
      <p:bldP spid="50" grpId="0"/>
      <p:bldP spid="86" grpId="0"/>
      <p:bldP spid="87" grpId="0"/>
      <p:bldP spid="88" grpId="0" animBg="1"/>
      <p:bldP spid="8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链接存储的其他实现方式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1052735"/>
            <a:ext cx="9547053" cy="1246517"/>
            <a:chOff x="107504" y="1052735"/>
            <a:chExt cx="9547053" cy="1246517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5"/>
              <a:ext cx="1224136" cy="1246517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8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数组实现</a:t>
              </a:r>
              <a:endParaRPr lang="en-US" sz="28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589661" y="1072090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用数组实现单链表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1475656" y="1052735"/>
              <a:ext cx="0" cy="124651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589661" y="1484908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不是通过指针而是数组下标记录下一个结点的位置</a:t>
              </a: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298447"/>
              </p:ext>
            </p:extLst>
          </p:nvPr>
        </p:nvGraphicFramePr>
        <p:xfrm>
          <a:off x="107502" y="2564904"/>
          <a:ext cx="8927314" cy="1512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115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item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next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baseline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82572"/>
              </p:ext>
            </p:extLst>
          </p:nvPr>
        </p:nvGraphicFramePr>
        <p:xfrm>
          <a:off x="1691680" y="5301208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71600" y="536857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cxnSp>
        <p:nvCxnSpPr>
          <p:cNvPr id="20" name="直线箭头连接符 19"/>
          <p:cNvCxnSpPr>
            <a:endCxn id="19" idx="1"/>
          </p:cNvCxnSpPr>
          <p:nvPr/>
        </p:nvCxnSpPr>
        <p:spPr>
          <a:xfrm>
            <a:off x="1259632" y="5553236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35458"/>
              </p:ext>
            </p:extLst>
          </p:nvPr>
        </p:nvGraphicFramePr>
        <p:xfrm>
          <a:off x="2602255" y="5301208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直线箭头连接符 21"/>
          <p:cNvCxnSpPr/>
          <p:nvPr/>
        </p:nvCxnSpPr>
        <p:spPr>
          <a:xfrm>
            <a:off x="2170207" y="5553236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10073"/>
              </p:ext>
            </p:extLst>
          </p:nvPr>
        </p:nvGraphicFramePr>
        <p:xfrm>
          <a:off x="3518987" y="5314866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9" name="直线箭头连接符 28"/>
          <p:cNvCxnSpPr/>
          <p:nvPr/>
        </p:nvCxnSpPr>
        <p:spPr>
          <a:xfrm>
            <a:off x="3131840" y="556689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26098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3262202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2228"/>
              </p:ext>
            </p:extLst>
          </p:nvPr>
        </p:nvGraphicFramePr>
        <p:xfrm>
          <a:off x="4455091" y="5314866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直线箭头连接符 34"/>
          <p:cNvCxnSpPr/>
          <p:nvPr/>
        </p:nvCxnSpPr>
        <p:spPr>
          <a:xfrm>
            <a:off x="4067944" y="556689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198306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1217"/>
              </p:ext>
            </p:extLst>
          </p:nvPr>
        </p:nvGraphicFramePr>
        <p:xfrm>
          <a:off x="5391195" y="5314866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8" name="直线箭头连接符 37"/>
          <p:cNvCxnSpPr/>
          <p:nvPr/>
        </p:nvCxnSpPr>
        <p:spPr>
          <a:xfrm>
            <a:off x="5004048" y="556689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5134410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8797"/>
              </p:ext>
            </p:extLst>
          </p:nvPr>
        </p:nvGraphicFramePr>
        <p:xfrm>
          <a:off x="6300312" y="5314866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1" name="直线箭头连接符 40"/>
          <p:cNvCxnSpPr/>
          <p:nvPr/>
        </p:nvCxnSpPr>
        <p:spPr>
          <a:xfrm>
            <a:off x="5913165" y="556689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043527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91722"/>
              </p:ext>
            </p:extLst>
          </p:nvPr>
        </p:nvGraphicFramePr>
        <p:xfrm>
          <a:off x="7236416" y="5314866"/>
          <a:ext cx="647952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4" name="直线箭头连接符 43"/>
          <p:cNvCxnSpPr/>
          <p:nvPr/>
        </p:nvCxnSpPr>
        <p:spPr>
          <a:xfrm>
            <a:off x="6849269" y="5566894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6979631" y="50851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3635896" y="4221088"/>
            <a:ext cx="1008112" cy="504056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33" grpId="0"/>
      <p:bldP spid="36" grpId="0"/>
      <p:bldP spid="39" grpId="0"/>
      <p:bldP spid="42" grpId="0"/>
      <p:bldP spid="45" grpId="0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链接存储的其他实现方式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3" y="1052735"/>
            <a:ext cx="9547054" cy="1265872"/>
            <a:chOff x="107503" y="1052735"/>
            <a:chExt cx="9547054" cy="1265872"/>
          </a:xfrm>
        </p:grpSpPr>
        <p:sp>
          <p:nvSpPr>
            <p:cNvPr id="13" name="Rounded Rectangle 6"/>
            <p:cNvSpPr/>
            <p:nvPr/>
          </p:nvSpPr>
          <p:spPr>
            <a:xfrm>
              <a:off x="107503" y="1052735"/>
              <a:ext cx="1482157" cy="1246517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32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双向链表</a:t>
              </a:r>
              <a:endParaRPr lang="en-US" sz="32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91679" y="1072090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双向列表实现线性表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1691679" y="1072090"/>
              <a:ext cx="0" cy="124651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691679" y="1484908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指针域包括前向和后向指针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067944" y="50363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双向链</a:t>
            </a:r>
            <a:r>
              <a:rPr kumimoji="1"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表</a:t>
            </a:r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45240"/>
              </p:ext>
            </p:extLst>
          </p:nvPr>
        </p:nvGraphicFramePr>
        <p:xfrm>
          <a:off x="755576" y="4460093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文本框 47"/>
          <p:cNvSpPr txBox="1"/>
          <p:nvPr/>
        </p:nvSpPr>
        <p:spPr>
          <a:xfrm>
            <a:off x="35496" y="45274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cxnSp>
        <p:nvCxnSpPr>
          <p:cNvPr id="49" name="直线箭头连接符 48"/>
          <p:cNvCxnSpPr/>
          <p:nvPr/>
        </p:nvCxnSpPr>
        <p:spPr>
          <a:xfrm>
            <a:off x="323528" y="4712121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>
            <a:off x="1610961" y="46143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52301"/>
              </p:ext>
            </p:extLst>
          </p:nvPr>
        </p:nvGraphicFramePr>
        <p:xfrm>
          <a:off x="2043129" y="4460093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直线箭头连接符 51"/>
          <p:cNvCxnSpPr/>
          <p:nvPr/>
        </p:nvCxnSpPr>
        <p:spPr>
          <a:xfrm rot="10800000">
            <a:off x="1763361" y="47667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>
            <a:off x="3707904" y="461392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19158"/>
              </p:ext>
            </p:extLst>
          </p:nvPr>
        </p:nvGraphicFramePr>
        <p:xfrm>
          <a:off x="4140072" y="4459627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err="1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5" name="直线箭头连接符 54"/>
          <p:cNvCxnSpPr/>
          <p:nvPr/>
        </p:nvCxnSpPr>
        <p:spPr>
          <a:xfrm rot="10800000">
            <a:off x="3860304" y="476632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>
            <a:off x="5147952" y="4614567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4899"/>
              </p:ext>
            </p:extLst>
          </p:nvPr>
        </p:nvGraphicFramePr>
        <p:xfrm>
          <a:off x="5580120" y="4460274"/>
          <a:ext cx="1152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i+1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8" name="直线箭头连接符 57"/>
          <p:cNvCxnSpPr/>
          <p:nvPr/>
        </p:nvCxnSpPr>
        <p:spPr>
          <a:xfrm rot="10800000">
            <a:off x="5300352" y="4766967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>
            <a:off x="7524320" y="461392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78713"/>
              </p:ext>
            </p:extLst>
          </p:nvPr>
        </p:nvGraphicFramePr>
        <p:xfrm>
          <a:off x="7956488" y="4459627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n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1" name="直线箭头连接符 60"/>
          <p:cNvCxnSpPr/>
          <p:nvPr/>
        </p:nvCxnSpPr>
        <p:spPr>
          <a:xfrm rot="10800000">
            <a:off x="7676720" y="4766320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/>
          <p:nvPr/>
        </p:nvCxnSpPr>
        <p:spPr>
          <a:xfrm>
            <a:off x="2907312" y="46143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rot="10800000">
            <a:off x="3059712" y="47667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/>
          <p:cNvCxnSpPr/>
          <p:nvPr/>
        </p:nvCxnSpPr>
        <p:spPr>
          <a:xfrm>
            <a:off x="6579720" y="46143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 rot="10800000">
            <a:off x="6732120" y="476678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347864" y="446107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7166283" y="446107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14" y="2492896"/>
            <a:ext cx="2875198" cy="19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31147" y="1208099"/>
            <a:ext cx="8124113" cy="648072"/>
            <a:chOff x="331147" y="1208099"/>
            <a:chExt cx="8124113" cy="648072"/>
          </a:xfrm>
        </p:grpSpPr>
        <p:sp>
          <p:nvSpPr>
            <p:cNvPr id="7" name="文本框 6"/>
            <p:cNvSpPr txBox="1"/>
            <p:nvPr/>
          </p:nvSpPr>
          <p:spPr>
            <a:xfrm>
              <a:off x="331147" y="1208099"/>
              <a:ext cx="1783584" cy="64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线性表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1979712" y="1238429"/>
              <a:ext cx="0" cy="58741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109559" y="1268760"/>
              <a:ext cx="6345701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具有</a:t>
              </a:r>
              <a:r>
                <a:rPr kumimoji="1"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相同属性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的数据元素的一个有限序列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60034" y="2095661"/>
            <a:ext cx="8327527" cy="2374819"/>
            <a:chOff x="60034" y="2095661"/>
            <a:chExt cx="8327527" cy="237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132195" y="2708920"/>
                  <a:ext cx="684076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𝐴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mr-IN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sz="3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zh-CN" altLang="en-US" sz="3200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195" y="2708920"/>
                  <a:ext cx="6840760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线形标注 1 (带边框和强调线) 14"/>
            <p:cNvSpPr/>
            <p:nvPr/>
          </p:nvSpPr>
          <p:spPr>
            <a:xfrm>
              <a:off x="60034" y="2564904"/>
              <a:ext cx="983574" cy="648072"/>
            </a:xfrm>
            <a:prstGeom prst="accentBorderCallout1">
              <a:avLst>
                <a:gd name="adj1" fmla="val 37911"/>
                <a:gd name="adj2" fmla="val 111981"/>
                <a:gd name="adj3" fmla="val 60242"/>
                <a:gd name="adj4" fmla="val 146924"/>
              </a:avLst>
            </a:prstGeom>
            <a:solidFill>
              <a:srgbClr val="8FC74D"/>
            </a:solidFill>
            <a:ln>
              <a:solidFill>
                <a:srgbClr val="8FC7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线性表表名</a:t>
              </a:r>
            </a:p>
          </p:txBody>
        </p:sp>
        <p:sp>
          <p:nvSpPr>
            <p:cNvPr id="16" name="线形标注 1 (带边框和强调线) 15"/>
            <p:cNvSpPr/>
            <p:nvPr/>
          </p:nvSpPr>
          <p:spPr>
            <a:xfrm>
              <a:off x="1291658" y="3766319"/>
              <a:ext cx="829212" cy="648072"/>
            </a:xfrm>
            <a:prstGeom prst="accentBorderCallout1">
              <a:avLst>
                <a:gd name="adj1" fmla="val 37911"/>
                <a:gd name="adj2" fmla="val 115504"/>
                <a:gd name="adj3" fmla="val -86079"/>
                <a:gd name="adj4" fmla="val 156131"/>
              </a:avLst>
            </a:prstGeom>
            <a:solidFill>
              <a:srgbClr val="8FC74D"/>
            </a:solidFill>
            <a:ln>
              <a:solidFill>
                <a:srgbClr val="8FC7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表头元素</a:t>
              </a:r>
            </a:p>
          </p:txBody>
        </p:sp>
        <p:sp>
          <p:nvSpPr>
            <p:cNvPr id="17" name="线形标注 1 (带边框和强调线) 16"/>
            <p:cNvSpPr/>
            <p:nvPr/>
          </p:nvSpPr>
          <p:spPr>
            <a:xfrm>
              <a:off x="7558349" y="2095661"/>
              <a:ext cx="829212" cy="648072"/>
            </a:xfrm>
            <a:prstGeom prst="accentBorderCallout1">
              <a:avLst>
                <a:gd name="adj1" fmla="val 46621"/>
                <a:gd name="adj2" fmla="val -13829"/>
                <a:gd name="adj3" fmla="val 116464"/>
                <a:gd name="adj4" fmla="val -43760"/>
              </a:avLst>
            </a:prstGeom>
            <a:solidFill>
              <a:srgbClr val="8FC74D"/>
            </a:solidFill>
            <a:ln>
              <a:solidFill>
                <a:srgbClr val="8FC7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表尾元素</a:t>
              </a: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7164288" y="3009135"/>
              <a:ext cx="288032" cy="284560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线形标注 1 (带边框和强调线) 19"/>
                <p:cNvSpPr/>
                <p:nvPr/>
              </p:nvSpPr>
              <p:spPr>
                <a:xfrm>
                  <a:off x="2627784" y="2115543"/>
                  <a:ext cx="1189252" cy="648072"/>
                </a:xfrm>
                <a:prstGeom prst="accentBorderCallout1">
                  <a:avLst>
                    <a:gd name="adj1" fmla="val 37911"/>
                    <a:gd name="adj2" fmla="val 115504"/>
                    <a:gd name="adj3" fmla="val 126435"/>
                    <a:gd name="adj4" fmla="val 154769"/>
                  </a:avLst>
                </a:prstGeom>
                <a:solidFill>
                  <a:srgbClr val="8FC74D"/>
                </a:solidFill>
                <a:ln>
                  <a:solidFill>
                    <a:srgbClr val="8FC7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zh-CN" altLang="en-US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的前趋</a:t>
                  </a:r>
                </a:p>
              </p:txBody>
            </p:sp>
          </mc:Choice>
          <mc:Fallback xmlns="">
            <p:sp>
              <p:nvSpPr>
                <p:cNvPr id="20" name="线形标注 1 (带边框和强调线)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7784" y="2115543"/>
                  <a:ext cx="1189252" cy="648072"/>
                </a:xfrm>
                <a:prstGeom prst="accentBorderCallout1">
                  <a:avLst>
                    <a:gd name="adj1" fmla="val 37911"/>
                    <a:gd name="adj2" fmla="val 115504"/>
                    <a:gd name="adj3" fmla="val 126435"/>
                    <a:gd name="adj4" fmla="val 154769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rgbClr val="8FC74D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线形标注 1 (带边框和强调线) 20"/>
                <p:cNvSpPr/>
                <p:nvPr/>
              </p:nvSpPr>
              <p:spPr>
                <a:xfrm>
                  <a:off x="4104777" y="3822408"/>
                  <a:ext cx="1189252" cy="648072"/>
                </a:xfrm>
                <a:prstGeom prst="accentBorderCallout1">
                  <a:avLst>
                    <a:gd name="adj1" fmla="val 37911"/>
                    <a:gd name="adj2" fmla="val 115504"/>
                    <a:gd name="adj3" fmla="val -86079"/>
                    <a:gd name="adj4" fmla="val 150972"/>
                  </a:avLst>
                </a:prstGeom>
                <a:solidFill>
                  <a:srgbClr val="8FC74D"/>
                </a:solidFill>
                <a:ln>
                  <a:solidFill>
                    <a:srgbClr val="8FC74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zh-CN" altLang="en-US" dirty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的后继</a:t>
                  </a:r>
                </a:p>
              </p:txBody>
            </p:sp>
          </mc:Choice>
          <mc:Fallback xmlns="">
            <p:sp>
              <p:nvSpPr>
                <p:cNvPr id="21" name="线形标注 1 (带边框和强调线)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4777" y="3822408"/>
                  <a:ext cx="1189252" cy="648072"/>
                </a:xfrm>
                <a:prstGeom prst="accentBorderCallout1">
                  <a:avLst>
                    <a:gd name="adj1" fmla="val 37911"/>
                    <a:gd name="adj2" fmla="val 115504"/>
                    <a:gd name="adj3" fmla="val -86079"/>
                    <a:gd name="adj4" fmla="val 150972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rgbClr val="8FC74D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615257" y="4969306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线性表中的元素按照前后位置线性有序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通常按照元素值或关键字有序排列</a:t>
            </a:r>
          </a:p>
        </p:txBody>
      </p:sp>
    </p:spTree>
    <p:extLst>
      <p:ext uri="{BB962C8B-B14F-4D97-AF65-F5344CB8AC3E}">
        <p14:creationId xmlns:p14="http://schemas.microsoft.com/office/powerpoint/2010/main" val="3583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链接存储的其他实现方式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94927"/>
            <a:ext cx="9219870" cy="957079"/>
            <a:chOff x="107504" y="994927"/>
            <a:chExt cx="9219870" cy="957079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5"/>
              <a:ext cx="1098850" cy="887053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双向链表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64496" y="1030505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插入操作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1328103" y="994927"/>
              <a:ext cx="1577" cy="94486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364496" y="1454049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92" name="表格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23020"/>
              </p:ext>
            </p:extLst>
          </p:nvPr>
        </p:nvGraphicFramePr>
        <p:xfrm>
          <a:off x="3779912" y="3717032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-25000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^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059832" y="37843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94" name="直线箭头连接符 93"/>
          <p:cNvCxnSpPr/>
          <p:nvPr/>
        </p:nvCxnSpPr>
        <p:spPr>
          <a:xfrm>
            <a:off x="3347864" y="396906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/>
          <p:nvPr/>
        </p:nvCxnSpPr>
        <p:spPr>
          <a:xfrm>
            <a:off x="1187504" y="2630408"/>
            <a:ext cx="4321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表格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84078"/>
              </p:ext>
            </p:extLst>
          </p:nvPr>
        </p:nvGraphicFramePr>
        <p:xfrm>
          <a:off x="1619672" y="2476115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7" name="直线箭头连接符 96"/>
          <p:cNvCxnSpPr/>
          <p:nvPr/>
        </p:nvCxnSpPr>
        <p:spPr>
          <a:xfrm rot="10800000">
            <a:off x="1339904" y="285293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/>
          <p:cNvCxnSpPr/>
          <p:nvPr/>
        </p:nvCxnSpPr>
        <p:spPr>
          <a:xfrm>
            <a:off x="2483855" y="2636912"/>
            <a:ext cx="30242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1" name="表格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95060"/>
              </p:ext>
            </p:extLst>
          </p:nvPr>
        </p:nvGraphicFramePr>
        <p:xfrm>
          <a:off x="5508104" y="2476115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3" name="直线箭头连接符 102"/>
          <p:cNvCxnSpPr/>
          <p:nvPr/>
        </p:nvCxnSpPr>
        <p:spPr>
          <a:xfrm>
            <a:off x="6372287" y="2630408"/>
            <a:ext cx="4321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 rot="10800000">
            <a:off x="6524687" y="285293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/>
          <p:nvPr/>
        </p:nvCxnSpPr>
        <p:spPr>
          <a:xfrm flipH="1">
            <a:off x="2636255" y="2861320"/>
            <a:ext cx="30158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91827" y="19271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cxnSp>
        <p:nvCxnSpPr>
          <p:cNvPr id="105" name="直线箭头连接符 104"/>
          <p:cNvCxnSpPr/>
          <p:nvPr/>
        </p:nvCxnSpPr>
        <p:spPr>
          <a:xfrm>
            <a:off x="1364496" y="2238229"/>
            <a:ext cx="313593" cy="212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53058" y="4653136"/>
            <a:ext cx="257087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/>
              <a:t>q-&gt;next=p-&gt;next;</a:t>
            </a:r>
          </a:p>
          <a:p>
            <a:r>
              <a:rPr kumimoji="1" lang="en-US" altLang="zh-CN" sz="2400" dirty="0"/>
              <a:t>p-&gt;next=q;</a:t>
            </a:r>
          </a:p>
          <a:p>
            <a:r>
              <a:rPr kumimoji="1" lang="en-US" altLang="zh-CN" sz="2400" dirty="0"/>
              <a:t>q-&gt;next-&gt;pre=q;</a:t>
            </a:r>
          </a:p>
          <a:p>
            <a:r>
              <a:rPr kumimoji="1" lang="en-US" altLang="zh-CN" sz="2400" dirty="0"/>
              <a:t>q-&gt;pre=p;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19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链接存储的其他实现方式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07504" y="994927"/>
            <a:ext cx="9219870" cy="957079"/>
            <a:chOff x="107504" y="994927"/>
            <a:chExt cx="9219870" cy="957079"/>
          </a:xfrm>
        </p:grpSpPr>
        <p:sp>
          <p:nvSpPr>
            <p:cNvPr id="13" name="Rounded Rectangle 6"/>
            <p:cNvSpPr/>
            <p:nvPr/>
          </p:nvSpPr>
          <p:spPr>
            <a:xfrm>
              <a:off x="107504" y="1052735"/>
              <a:ext cx="1098850" cy="887053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双向链表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64496" y="1030505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删除操作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1328103" y="994927"/>
              <a:ext cx="1577" cy="94486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364496" y="1454049"/>
              <a:ext cx="796287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92" name="表格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34144"/>
              </p:ext>
            </p:extLst>
          </p:nvPr>
        </p:nvGraphicFramePr>
        <p:xfrm>
          <a:off x="3779912" y="3717032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3059832" y="378439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cxnSp>
        <p:nvCxnSpPr>
          <p:cNvPr id="94" name="直线箭头连接符 93"/>
          <p:cNvCxnSpPr/>
          <p:nvPr/>
        </p:nvCxnSpPr>
        <p:spPr>
          <a:xfrm>
            <a:off x="3347864" y="3969060"/>
            <a:ext cx="4320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/>
          <p:nvPr/>
        </p:nvCxnSpPr>
        <p:spPr>
          <a:xfrm>
            <a:off x="1187504" y="2630408"/>
            <a:ext cx="4321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表格 95"/>
          <p:cNvGraphicFramePr>
            <a:graphicFrameLocks noGrp="1"/>
          </p:cNvGraphicFramePr>
          <p:nvPr>
            <p:extLst/>
          </p:nvPr>
        </p:nvGraphicFramePr>
        <p:xfrm>
          <a:off x="1619672" y="2476115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97" name="直线箭头连接符 96"/>
          <p:cNvCxnSpPr/>
          <p:nvPr/>
        </p:nvCxnSpPr>
        <p:spPr>
          <a:xfrm rot="10800000">
            <a:off x="1339904" y="285293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/>
          <p:cNvCxnSpPr/>
          <p:nvPr/>
        </p:nvCxnSpPr>
        <p:spPr>
          <a:xfrm>
            <a:off x="2483855" y="2636912"/>
            <a:ext cx="1440073" cy="1080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01" name="表格 100"/>
          <p:cNvGraphicFramePr>
            <a:graphicFrameLocks noGrp="1"/>
          </p:cNvGraphicFramePr>
          <p:nvPr>
            <p:extLst/>
          </p:nvPr>
        </p:nvGraphicFramePr>
        <p:xfrm>
          <a:off x="5508104" y="2476115"/>
          <a:ext cx="1008000" cy="50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</a:t>
                      </a:r>
                      <a:endParaRPr lang="zh-CN" altLang="en-US" baseline="-250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3" name="直线箭头连接符 102"/>
          <p:cNvCxnSpPr/>
          <p:nvPr/>
        </p:nvCxnSpPr>
        <p:spPr>
          <a:xfrm>
            <a:off x="6372287" y="2630408"/>
            <a:ext cx="4321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箭头连接符 103"/>
          <p:cNvCxnSpPr/>
          <p:nvPr/>
        </p:nvCxnSpPr>
        <p:spPr>
          <a:xfrm rot="10800000">
            <a:off x="6524687" y="2852936"/>
            <a:ext cx="432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92" idx="1"/>
          </p:cNvCxnSpPr>
          <p:nvPr/>
        </p:nvCxnSpPr>
        <p:spPr>
          <a:xfrm flipH="1" flipV="1">
            <a:off x="2483855" y="2980171"/>
            <a:ext cx="1296057" cy="988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53058" y="4653136"/>
            <a:ext cx="379500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/>
              <a:t>p-&gt;pre-&gt;next=p-&gt;next;</a:t>
            </a:r>
          </a:p>
          <a:p>
            <a:r>
              <a:rPr kumimoji="1" lang="en-US" altLang="zh-CN" sz="2400" dirty="0"/>
              <a:t>p-&gt;next-&gt;pre=p-&gt;pre;</a:t>
            </a:r>
          </a:p>
          <a:p>
            <a:r>
              <a:rPr kumimoji="1" lang="en-US" altLang="zh-CN" sz="2400" dirty="0"/>
              <a:t>delete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p;</a:t>
            </a:r>
            <a:endParaRPr kumimoji="1" lang="zh-CN" altLang="en-US" sz="2400" dirty="0"/>
          </a:p>
        </p:txBody>
      </p:sp>
      <p:cxnSp>
        <p:nvCxnSpPr>
          <p:cNvPr id="28" name="直线箭头连接符 27"/>
          <p:cNvCxnSpPr/>
          <p:nvPr/>
        </p:nvCxnSpPr>
        <p:spPr>
          <a:xfrm flipV="1">
            <a:off x="4643896" y="2980171"/>
            <a:ext cx="936216" cy="988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4635712" y="2682528"/>
            <a:ext cx="1016408" cy="103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作业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7504" y="1256515"/>
            <a:ext cx="9001000" cy="948349"/>
            <a:chOff x="107504" y="964527"/>
            <a:chExt cx="9001000" cy="948349"/>
          </a:xfrm>
        </p:grpSpPr>
        <p:sp>
          <p:nvSpPr>
            <p:cNvPr id="7" name="Rounded Rectangle 6"/>
            <p:cNvSpPr/>
            <p:nvPr/>
          </p:nvSpPr>
          <p:spPr>
            <a:xfrm>
              <a:off x="107504" y="1052736"/>
              <a:ext cx="93610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作业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87624" y="964527"/>
              <a:ext cx="792088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教材 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【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习题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2-4】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" name="直线连接符 8"/>
            <p:cNvCxnSpPr/>
            <p:nvPr/>
          </p:nvCxnSpPr>
          <p:spPr>
            <a:xfrm>
              <a:off x="1187624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187624" y="1377345"/>
              <a:ext cx="792088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可以写伪代码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82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线性表的定义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331147" y="1208099"/>
            <a:ext cx="8124113" cy="648072"/>
            <a:chOff x="331147" y="1208099"/>
            <a:chExt cx="8124113" cy="648072"/>
          </a:xfrm>
        </p:grpSpPr>
        <p:sp>
          <p:nvSpPr>
            <p:cNvPr id="7" name="文本框 6"/>
            <p:cNvSpPr txBox="1"/>
            <p:nvPr/>
          </p:nvSpPr>
          <p:spPr>
            <a:xfrm>
              <a:off x="331147" y="1208099"/>
              <a:ext cx="1783584" cy="64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线性表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1979712" y="1238429"/>
              <a:ext cx="0" cy="58741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109559" y="1268760"/>
              <a:ext cx="6345701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具有</a:t>
              </a:r>
              <a:r>
                <a:rPr kumimoji="1"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相同属性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的数据元素的一个有限序列</a:t>
              </a: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31147" y="2604571"/>
            <a:ext cx="8124113" cy="1451664"/>
            <a:chOff x="331147" y="2604571"/>
            <a:chExt cx="8124113" cy="1451664"/>
          </a:xfrm>
        </p:grpSpPr>
        <p:grpSp>
          <p:nvGrpSpPr>
            <p:cNvPr id="23" name="组 22"/>
            <p:cNvGrpSpPr/>
            <p:nvPr/>
          </p:nvGrpSpPr>
          <p:grpSpPr>
            <a:xfrm>
              <a:off x="331147" y="2604571"/>
              <a:ext cx="8124113" cy="587411"/>
              <a:chOff x="331147" y="1238429"/>
              <a:chExt cx="8124113" cy="587411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31147" y="1277476"/>
                <a:ext cx="1783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元素类型</a:t>
                </a:r>
              </a:p>
            </p:txBody>
          </p:sp>
          <p:cxnSp>
            <p:nvCxnSpPr>
              <p:cNvPr id="25" name="直线连接符 24"/>
              <p:cNvCxnSpPr/>
              <p:nvPr/>
            </p:nvCxnSpPr>
            <p:spPr>
              <a:xfrm>
                <a:off x="1979712" y="1238429"/>
                <a:ext cx="0" cy="587411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2109559" y="1268760"/>
                <a:ext cx="6345701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线性表中的元素类型用</a:t>
                </a:r>
                <a:r>
                  <a:rPr kumimoji="1" lang="en-US" altLang="zh-CN" sz="2400" dirty="0" err="1">
                    <a:solidFill>
                      <a:schemeClr val="tx1"/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Microsoft YaHei" charset="-122"/>
                    <a:ea typeface="Microsoft YaHei" charset="-122"/>
                    <a:cs typeface="Microsoft YaHei" charset="-122"/>
                  </a:rPr>
                  <a:t>ElemType</a:t>
                </a:r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描述</a:t>
                </a: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2109559" y="3259242"/>
              <a:ext cx="6345701" cy="796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可以通过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typedef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语句把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ElemType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定义为任何一种具体的数据类型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75" y="4776316"/>
            <a:ext cx="3276600" cy="59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下箭头 10"/>
          <p:cNvSpPr/>
          <p:nvPr/>
        </p:nvSpPr>
        <p:spPr>
          <a:xfrm>
            <a:off x="2917888" y="1979004"/>
            <a:ext cx="936104" cy="513892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99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线性表的抽象数据类型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908720"/>
            <a:ext cx="8892480" cy="5832648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LinearList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一个具有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类型的线性表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//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初始化线性表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//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清空线性表元素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int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LenthList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//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返回线性表长度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//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判断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是否为空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GetList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int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pos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TraverseList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FindList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UpdateList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const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InsertList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int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pos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DeleteList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int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pos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SortList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ListType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&amp;L);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LinearList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47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：线性表的顺序存储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线性表的定义和抽象数据类型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：线性表的链接存储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线性表的顺序存储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87028"/>
            <a:ext cx="8724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81634"/>
      </p:ext>
    </p:extLst>
  </p:cSld>
  <p:clrMapOvr>
    <a:masterClrMapping/>
  </p:clrMapOvr>
</p:sld>
</file>

<file path=ppt/theme/theme1.xml><?xml version="1.0" encoding="utf-8"?>
<a:theme xmlns:a="http://schemas.openxmlformats.org/drawingml/2006/main" name="我的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69140</TotalTime>
  <Words>2242</Words>
  <Application>Microsoft Macintosh PowerPoint</Application>
  <PresentationFormat>全屏显示(4:3)</PresentationFormat>
  <Paragraphs>685</Paragraphs>
  <Slides>52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DengXian</vt:lpstr>
      <vt:lpstr>黑体</vt:lpstr>
      <vt:lpstr>宋体</vt:lpstr>
      <vt:lpstr>微软雅黑</vt:lpstr>
      <vt:lpstr>微软雅黑</vt:lpstr>
      <vt:lpstr>AppleColorEmoji</vt:lpstr>
      <vt:lpstr>Arial</vt:lpstr>
      <vt:lpstr>Ayuthaya</vt:lpstr>
      <vt:lpstr>Calibri</vt:lpstr>
      <vt:lpstr>Cambria Math</vt:lpstr>
      <vt:lpstr>Gill Sans</vt:lpstr>
      <vt:lpstr>Mangal</vt:lpstr>
      <vt:lpstr>Wingdings</vt:lpstr>
      <vt:lpstr>我的模板</vt:lpstr>
      <vt:lpstr>知识单元2 线性表</vt:lpstr>
      <vt:lpstr>主要内容</vt:lpstr>
      <vt:lpstr>知识点1：线性表的定义和ADT</vt:lpstr>
      <vt:lpstr>1 线性表的定义</vt:lpstr>
      <vt:lpstr>1 线性表的定义</vt:lpstr>
      <vt:lpstr>1 线性表的定义</vt:lpstr>
      <vt:lpstr>2 线性表的抽象数据类型</vt:lpstr>
      <vt:lpstr>主要内容</vt:lpstr>
      <vt:lpstr>知识点2：线性表的顺序存储</vt:lpstr>
      <vt:lpstr>1 线性表的顺序存储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2 顺序存储的实现</vt:lpstr>
      <vt:lpstr>3 顺序存储的特点</vt:lpstr>
      <vt:lpstr>主要内容</vt:lpstr>
      <vt:lpstr>知识点3：线性表的链接存储</vt:lpstr>
      <vt:lpstr>1 线性表的链接存储</vt:lpstr>
      <vt:lpstr>1 线性表的链接存储</vt:lpstr>
      <vt:lpstr>1 线性表的链接存储</vt:lpstr>
      <vt:lpstr>1 线性表的链接存储</vt:lpstr>
      <vt:lpstr>1 线性表的链接存储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2 链接存储的实现</vt:lpstr>
      <vt:lpstr>带有头结点的单链表</vt:lpstr>
      <vt:lpstr>3 链接存储的其他实现方式</vt:lpstr>
      <vt:lpstr>3 链接存储的其他实现方式</vt:lpstr>
      <vt:lpstr>3 链接存储的其他实现方式</vt:lpstr>
      <vt:lpstr>3 链接存储的其他实现方式</vt:lpstr>
      <vt:lpstr>作业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zhe dai</cp:lastModifiedBy>
  <cp:revision>264</cp:revision>
  <dcterms:created xsi:type="dcterms:W3CDTF">2013-06-24T12:21:20Z</dcterms:created>
  <dcterms:modified xsi:type="dcterms:W3CDTF">2019-03-20T00:29:32Z</dcterms:modified>
</cp:coreProperties>
</file>